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39.xml" ContentType="application/vnd.openxmlformats-officedocument.presentationml.slide+xml"/>
  <Override PartName="/ppt/slides/slide19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22.xml" ContentType="application/vnd.openxmlformats-officedocument.presentationml.slide+xml"/>
  <Override PartName="/ppt/slides/slide33.xml" ContentType="application/vnd.openxmlformats-officedocument.presentationml.slide+xml"/>
  <Override PartName="/ppt/slides/slide21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0.xml" ContentType="application/vnd.openxmlformats-officedocument.presentationml.slide+xml"/>
  <Override PartName="/ppt/slides/slide32.xml" ContentType="application/vnd.openxmlformats-officedocument.presentationml.slide+xml"/>
  <Override PartName="/ppt/slides/slide34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3.xml" ContentType="application/vnd.openxmlformats-officedocument.presentationml.slide+xml"/>
  <Override PartName="/ppt/slides/slide27.xml" ContentType="application/vnd.openxmlformats-officedocument.presentationml.slide+xml"/>
  <Override PartName="/ppt/slides/slide29.xml" ContentType="application/vnd.openxmlformats-officedocument.presentationml.slide+xml"/>
  <Override PartName="/ppt/slides/slide26.xml" ContentType="application/vnd.openxmlformats-officedocument.presentationml.slide+xml"/>
  <Override PartName="/ppt/slides/slide28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2" r:id="rId1"/>
    <p:sldMasterId id="2147483670" r:id="rId2"/>
  </p:sldMasterIdLst>
  <p:notesMasterIdLst>
    <p:notesMasterId r:id="rId43"/>
  </p:notesMasterIdLst>
  <p:handoutMasterIdLst>
    <p:handoutMasterId r:id="rId44"/>
  </p:handoutMasterIdLst>
  <p:sldIdLst>
    <p:sldId id="257" r:id="rId3"/>
    <p:sldId id="344" r:id="rId4"/>
    <p:sldId id="343" r:id="rId5"/>
    <p:sldId id="345" r:id="rId6"/>
    <p:sldId id="346" r:id="rId7"/>
    <p:sldId id="349" r:id="rId8"/>
    <p:sldId id="350" r:id="rId9"/>
    <p:sldId id="347" r:id="rId10"/>
    <p:sldId id="354" r:id="rId11"/>
    <p:sldId id="348" r:id="rId12"/>
    <p:sldId id="355" r:id="rId13"/>
    <p:sldId id="357" r:id="rId14"/>
    <p:sldId id="393" r:id="rId15"/>
    <p:sldId id="358" r:id="rId16"/>
    <p:sldId id="360" r:id="rId17"/>
    <p:sldId id="359" r:id="rId18"/>
    <p:sldId id="361" r:id="rId19"/>
    <p:sldId id="364" r:id="rId20"/>
    <p:sldId id="365" r:id="rId21"/>
    <p:sldId id="363" r:id="rId22"/>
    <p:sldId id="366" r:id="rId23"/>
    <p:sldId id="369" r:id="rId24"/>
    <p:sldId id="367" r:id="rId25"/>
    <p:sldId id="368" r:id="rId26"/>
    <p:sldId id="370" r:id="rId27"/>
    <p:sldId id="371" r:id="rId28"/>
    <p:sldId id="373" r:id="rId29"/>
    <p:sldId id="375" r:id="rId30"/>
    <p:sldId id="376" r:id="rId31"/>
    <p:sldId id="378" r:id="rId32"/>
    <p:sldId id="379" r:id="rId33"/>
    <p:sldId id="377" r:id="rId34"/>
    <p:sldId id="381" r:id="rId35"/>
    <p:sldId id="382" r:id="rId36"/>
    <p:sldId id="384" r:id="rId37"/>
    <p:sldId id="385" r:id="rId38"/>
    <p:sldId id="387" r:id="rId39"/>
    <p:sldId id="389" r:id="rId40"/>
    <p:sldId id="388" r:id="rId41"/>
    <p:sldId id="391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itty wilson" initials="kw" lastIdx="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3" autoAdjust="0"/>
    <p:restoredTop sz="86499" autoAdjust="0"/>
  </p:normalViewPr>
  <p:slideViewPr>
    <p:cSldViewPr>
      <p:cViewPr varScale="1">
        <p:scale>
          <a:sx n="59" d="100"/>
          <a:sy n="59" d="100"/>
        </p:scale>
        <p:origin x="-13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93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2" d="100"/>
          <a:sy n="42" d="100"/>
        </p:scale>
        <p:origin x="-725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52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customXml" Target="../customXml/item2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0697D-9FAB-4B3A-A70A-1D62C906C4DB}" type="datetimeFigureOut">
              <a:rPr lang="en-US" smtClean="0"/>
              <a:pPr/>
              <a:t>7/15/2016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C7948-574B-4A85-88D7-DE2530B525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360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22C16C-0260-4B39-96A8-73E8B504E071}" type="datetimeFigureOut">
              <a:rPr lang="en-US" smtClean="0"/>
              <a:pPr/>
              <a:t>7/15/2016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4E23-57C8-46BF-A38E-3B9709954C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0503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410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3333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8608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0333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3041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1680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823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571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181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3920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6240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5103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92387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4680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724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4525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89290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9115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4297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1337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8405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7220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0982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5419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7375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5739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91602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5791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7353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03235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939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25757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1084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7202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6320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88306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65069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84012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00004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172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Add edition here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5029200" y="1600201"/>
            <a:ext cx="36576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44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 smtClean="0"/>
              <a:t>Chapter ##</a:t>
            </a:r>
            <a:endParaRPr lang="en-US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3200400"/>
            <a:ext cx="36576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 smtClean="0"/>
              <a:t>Chapter title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274605" y="6508775"/>
            <a:ext cx="8401308" cy="2354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2000" y="6553200"/>
            <a:ext cx="551783" cy="182880"/>
          </a:xfrm>
          <a:prstGeom prst="rect">
            <a:avLst/>
          </a:prstGeom>
        </p:spPr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Copyright" descr="Copyright 2015, 2012, 2009"/>
          <p:cNvSpPr txBox="1">
            <a:spLocks noChangeArrowheads="1"/>
          </p:cNvSpPr>
          <p:nvPr/>
        </p:nvSpPr>
        <p:spPr bwMode="auto">
          <a:xfrm>
            <a:off x="1456104" y="6442685"/>
            <a:ext cx="6036469" cy="423862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1200" b="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2017 Pearson Education, Ltd. 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8-</a:t>
            </a:r>
            <a:fld id="{CCCDB388-9340-4FD2-A520-1C193286466A}" type="slidenum">
              <a:rPr lang="en-US" sz="1100" smtClean="0">
                <a:solidFill>
                  <a:schemeClr val="bg1"/>
                </a:solidFill>
              </a:rPr>
              <a:pPr/>
              <a:t>‹#›</a:t>
            </a:fld>
            <a:endParaRPr lang="en-US" sz="1100" dirty="0" smtClean="0">
              <a:solidFill>
                <a:schemeClr val="bg1"/>
              </a:solidFill>
            </a:endParaRPr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8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b="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Copyright © 2017 Pearson Education, Ltd. </a:t>
              </a:r>
            </a:p>
          </p:txBody>
        </p:sp>
        <p:pic>
          <p:nvPicPr>
            <p:cNvPr id="19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353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Learning Objectives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Learning Objectives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027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Click to add Learning Objective(s)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95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100000"/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7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18872" indent="-118872">
              <a:buClr>
                <a:schemeClr val="bg1"/>
              </a:buClr>
              <a:buSzPct val="25000"/>
              <a:defRPr sz="2400"/>
            </a:lvl1pPr>
            <a:lvl2pPr marL="569913" indent="-285750">
              <a:defRPr sz="2000"/>
            </a:lvl2pPr>
            <a:lvl3pPr>
              <a:defRPr sz="2000"/>
            </a:lvl3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54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1066800"/>
          </a:xfrm>
        </p:spPr>
        <p:txBody>
          <a:bodyPr anchor="t"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add figure number and title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368160"/>
            <a:ext cx="82296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8-</a:t>
            </a:r>
            <a:fld id="{CCCDB388-9340-4FD2-A520-1C193286466A}" type="slidenum">
              <a:rPr lang="en-US" sz="1100" smtClean="0">
                <a:solidFill>
                  <a:schemeClr val="bg1"/>
                </a:solidFill>
              </a:rPr>
              <a:pPr/>
              <a:t>‹#›</a:t>
            </a:fld>
            <a:endParaRPr lang="en-US" sz="1100" dirty="0" smtClean="0">
              <a:solidFill>
                <a:schemeClr val="bg1"/>
              </a:solidFill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b="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6034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6057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Add edition here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5029200" y="1600201"/>
            <a:ext cx="36576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44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 smtClean="0"/>
              <a:t>Chapter ##</a:t>
            </a:r>
            <a:endParaRPr lang="en-US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3200400"/>
            <a:ext cx="36576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 smtClean="0"/>
              <a:t>Chapter title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274605" y="6508775"/>
            <a:ext cx="8401308" cy="235463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  <a:sym typeface="Wingdings 3" panose="05040102010807070707" pitchFamily="18" charset="2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2000" y="6553200"/>
            <a:ext cx="551783" cy="182880"/>
          </a:xfrm>
          <a:prstGeom prst="rect">
            <a:avLst/>
          </a:prstGeom>
        </p:spPr>
        <p:txBody>
          <a:bodyPr/>
          <a:lstStyle/>
          <a:p>
            <a:fld id="{200B2350-5261-4F5C-9DF5-EF0D264FC8D2}" type="slidenum">
              <a:rPr lang="en-US">
                <a:solidFill>
                  <a:prstClr val="black"/>
                </a:solidFill>
                <a:sym typeface="Wingdings 3" panose="05040102010807070707" pitchFamily="18" charset="2"/>
              </a:rPr>
              <a:pPr/>
              <a:t>‹#›</a:t>
            </a:fld>
            <a:endParaRPr lang="en-US" dirty="0">
              <a:solidFill>
                <a:prstClr val="black"/>
              </a:solidFill>
              <a:sym typeface="Wingdings 3" panose="05040102010807070707" pitchFamily="18" charset="2"/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0" y="6435724"/>
            <a:ext cx="7492573" cy="430823"/>
            <a:chOff x="0" y="6339009"/>
            <a:chExt cx="7492573" cy="430823"/>
          </a:xfrm>
          <a:solidFill>
            <a:srgbClr val="0070C0"/>
          </a:solidFill>
        </p:grpSpPr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0" y="6339009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Copyright" descr="Copyright 2015, 2012, 2009"/>
            <p:cNvSpPr txBox="1">
              <a:spLocks noChangeArrowheads="1"/>
            </p:cNvSpPr>
            <p:nvPr/>
          </p:nvSpPr>
          <p:spPr bwMode="auto">
            <a:xfrm>
              <a:off x="1456104" y="6345970"/>
              <a:ext cx="6036469" cy="42386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dirty="0" smtClean="0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 3" panose="05040102010807070707" pitchFamily="18" charset="2"/>
                </a:rPr>
                <a:t>Copyright © 2017 Pearson Education, Ltd. </a:t>
              </a:r>
            </a:p>
          </p:txBody>
        </p:sp>
      </p:grpSp>
      <p:sp>
        <p:nvSpPr>
          <p:cNvPr id="13" name="TextBox 12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prstClr val="white"/>
                </a:solidFill>
                <a:sym typeface="Wingdings 3" panose="05040102010807070707" pitchFamily="18" charset="2"/>
              </a:rPr>
              <a:t>8-</a:t>
            </a:r>
            <a:fld id="{CCCDB388-9340-4FD2-A520-1C193286466A}" type="slidenum">
              <a:rPr lang="en-US" sz="1100">
                <a:solidFill>
                  <a:prstClr val="white"/>
                </a:solidFill>
                <a:sym typeface="Wingdings 3" panose="05040102010807070707" pitchFamily="18" charset="2"/>
              </a:rPr>
              <a:pPr/>
              <a:t>‹#›</a:t>
            </a:fld>
            <a:endParaRPr lang="en-US" sz="1100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148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Learning Objectives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Learning Objectives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027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Click to add Learning Objective(s)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57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100000"/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52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18872" indent="-118872">
              <a:buClr>
                <a:schemeClr val="bg1"/>
              </a:buClr>
              <a:buSzPct val="25000"/>
              <a:defRPr sz="2400"/>
            </a:lvl1pPr>
            <a:lvl2pPr marL="569913" indent="-285750">
              <a:defRPr sz="2000"/>
            </a:lvl2pPr>
            <a:lvl3pPr>
              <a:defRPr sz="2000"/>
            </a:lvl3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6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1066800"/>
          </a:xfrm>
        </p:spPr>
        <p:txBody>
          <a:bodyPr anchor="t"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add figure number and title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368160"/>
            <a:ext cx="82296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prstClr val="white"/>
                </a:solidFill>
                <a:sym typeface="Wingdings 3" panose="05040102010807070707" pitchFamily="18" charset="2"/>
              </a:rPr>
              <a:t>8-</a:t>
            </a:r>
            <a:fld id="{CCCDB388-9340-4FD2-A520-1C193286466A}" type="slidenum">
              <a:rPr lang="en-US" sz="1100">
                <a:solidFill>
                  <a:prstClr val="white"/>
                </a:solidFill>
                <a:sym typeface="Wingdings 3" panose="05040102010807070707" pitchFamily="18" charset="2"/>
              </a:rPr>
              <a:pPr/>
              <a:t>‹#›</a:t>
            </a:fld>
            <a:endParaRPr lang="en-US" sz="1100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dirty="0" smtClean="0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 3" panose="05040102010807070707" pitchFamily="18" charset="2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9748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109728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2550" y="6443895"/>
            <a:ext cx="7658222" cy="422044"/>
            <a:chOff x="74612" y="6434137"/>
            <a:chExt cx="765822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b="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74612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8-</a:t>
            </a:r>
            <a:fld id="{CCCDB388-9340-4FD2-A520-1C193286466A}" type="slidenum">
              <a:rPr lang="en-US" sz="1100" smtClean="0">
                <a:solidFill>
                  <a:schemeClr val="bg1"/>
                </a:solidFill>
              </a:rPr>
              <a:pPr/>
              <a:t>‹#›</a:t>
            </a:fld>
            <a:endParaRPr lang="en-US" sz="11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889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6032" indent="-256032" algn="l" defTabSz="914400" rtl="0" eaLnBrk="1" latinLnBrk="0" hangingPunct="1">
        <a:spcBef>
          <a:spcPts val="1500"/>
        </a:spcBef>
        <a:buClr>
          <a:srgbClr val="0070C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Clr>
          <a:srgbClr val="0070C0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1B9332">
                  <a:lumMod val="75000"/>
                </a:srgbClr>
              </a:solidFill>
              <a:sym typeface="Wingdings 3" panose="05040102010807070707" pitchFamily="18" charset="2"/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109728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dirty="0" smtClean="0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 3" panose="05040102010807070707" pitchFamily="18" charset="2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prstClr val="white"/>
                </a:solidFill>
                <a:sym typeface="Wingdings 3" panose="05040102010807070707" pitchFamily="18" charset="2"/>
              </a:rPr>
              <a:t>8-</a:t>
            </a:r>
            <a:fld id="{CCCDB388-9340-4FD2-A520-1C193286466A}" type="slidenum">
              <a:rPr lang="en-US" sz="1100">
                <a:solidFill>
                  <a:prstClr val="white"/>
                </a:solidFill>
                <a:sym typeface="Wingdings 3" panose="05040102010807070707" pitchFamily="18" charset="2"/>
              </a:rPr>
              <a:pPr/>
              <a:t>‹#›</a:t>
            </a:fld>
            <a:endParaRPr lang="en-US" sz="1100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966213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6032" indent="-256032" algn="l" defTabSz="914400" rtl="0" eaLnBrk="1" latinLnBrk="0" hangingPunct="1">
        <a:spcBef>
          <a:spcPts val="1500"/>
        </a:spcBef>
        <a:buClr>
          <a:srgbClr val="0070C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Clr>
          <a:srgbClr val="0070C0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Principles of </a:t>
            </a:r>
            <a:r>
              <a:rPr lang="en-US" dirty="0"/>
              <a:t>Microeconomics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Twelfth Edition, Global Edition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Chapter 8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IN" sz="2600" dirty="0" smtClean="0"/>
              <a:t>Short-Run Costs and Output Decisions</a:t>
            </a:r>
            <a:endParaRPr lang="en-IN" sz="2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524000"/>
            <a:ext cx="3763296" cy="474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1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458200" cy="1097280"/>
          </a:xfrm>
        </p:spPr>
        <p:txBody>
          <a:bodyPr/>
          <a:lstStyle/>
          <a:p>
            <a:r>
              <a:rPr lang="en-US" dirty="0"/>
              <a:t>Chapter Outline and 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8.1</a:t>
            </a:r>
            <a:r>
              <a:rPr lang="en-US" sz="2400" b="1" dirty="0"/>
              <a:t>  Costs in the Short Run</a:t>
            </a:r>
          </a:p>
          <a:p>
            <a:pPr marL="342900" lvl="0" indent="-342900">
              <a:spcBef>
                <a:spcPts val="0"/>
              </a:spcBef>
              <a:buSzTx/>
            </a:pPr>
            <a:r>
              <a:rPr lang="en-US" sz="2000" dirty="0">
                <a:solidFill>
                  <a:prstClr val="black"/>
                </a:solidFill>
              </a:rPr>
              <a:t>Be able to describe and graph the major components of firm cost.</a:t>
            </a:r>
            <a:endParaRPr lang="en-IN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8.2 </a:t>
            </a:r>
            <a:r>
              <a:rPr lang="en-US" sz="2400" b="1" dirty="0"/>
              <a:t> Output Decisions: Revenues, Costs, and Profit </a:t>
            </a:r>
            <a:r>
              <a:rPr lang="en-US" sz="2400" b="1" dirty="0" smtClean="0"/>
              <a:t>          Maximization</a:t>
            </a:r>
            <a:endParaRPr lang="en-US" sz="2400" b="1" dirty="0">
              <a:solidFill>
                <a:prstClr val="black"/>
              </a:solidFill>
            </a:endParaRPr>
          </a:p>
          <a:p>
            <a:pPr marL="342900" lvl="0" indent="-342900">
              <a:spcBef>
                <a:spcPts val="0"/>
              </a:spcBef>
              <a:buSzTx/>
            </a:pPr>
            <a:r>
              <a:rPr lang="en-US" sz="2000" dirty="0">
                <a:solidFill>
                  <a:prstClr val="black"/>
                </a:solidFill>
              </a:rPr>
              <a:t>Discuss how revenues and costs affect the profit-maximizing levels of output in perfectly competitive firms.</a:t>
            </a:r>
            <a:endParaRPr lang="en-IN" sz="2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Looking </a:t>
            </a:r>
            <a:r>
              <a:rPr lang="en-US" sz="2400" b="1" dirty="0" smtClean="0">
                <a:solidFill>
                  <a:srgbClr val="0070C0"/>
                </a:solidFill>
              </a:rPr>
              <a:t>Ahead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1962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8  Short-Run Costs and Output Decisions </a:t>
            </a:r>
            <a:r>
              <a:rPr lang="en-US" sz="2000" i="1" dirty="0" smtClean="0"/>
              <a:t>(1 of 2)</a:t>
            </a:r>
            <a:endParaRPr lang="en-US" sz="2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382000" cy="4800600"/>
          </a:xfrm>
        </p:spPr>
        <p:txBody>
          <a:bodyPr/>
          <a:lstStyle/>
          <a:p>
            <a:r>
              <a:rPr lang="en-US" sz="2400" dirty="0"/>
              <a:t>This chapter focuses on the costs of production.</a:t>
            </a:r>
          </a:p>
          <a:p>
            <a:r>
              <a:rPr lang="en-US" sz="2400" dirty="0"/>
              <a:t>To calculate costs, a firm must </a:t>
            </a:r>
            <a:r>
              <a:rPr lang="en-US" sz="2400" dirty="0" smtClean="0"/>
              <a:t>know:</a:t>
            </a:r>
            <a:endParaRPr lang="en-US" sz="2400" dirty="0"/>
          </a:p>
          <a:p>
            <a:pPr lvl="1"/>
            <a:r>
              <a:rPr lang="en-US" dirty="0" smtClean="0"/>
              <a:t>The quantity </a:t>
            </a:r>
            <a:r>
              <a:rPr lang="en-US" dirty="0"/>
              <a:t>of inputs needed</a:t>
            </a:r>
          </a:p>
          <a:p>
            <a:pPr lvl="1"/>
            <a:r>
              <a:rPr lang="en-US" dirty="0" smtClean="0"/>
              <a:t>How much </a:t>
            </a:r>
            <a:r>
              <a:rPr lang="en-US" dirty="0"/>
              <a:t>those inputs </a:t>
            </a:r>
            <a:r>
              <a:rPr lang="en-US" dirty="0" smtClean="0"/>
              <a:t>cost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8  Short-Run Costs and Output Decisions </a:t>
            </a:r>
            <a:r>
              <a:rPr lang="en-US" sz="2000" i="1" dirty="0" smtClean="0"/>
              <a:t>(2 of 2)</a:t>
            </a:r>
            <a:endParaRPr lang="en-US" sz="2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In their quest for profits, firms make three specific decisions involving their production</a:t>
            </a:r>
            <a:r>
              <a:rPr lang="en-US" sz="2400" dirty="0" smtClean="0"/>
              <a:t>.</a:t>
            </a:r>
            <a:endParaRPr lang="en-US" dirty="0"/>
          </a:p>
        </p:txBody>
      </p:sp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1066800" y="2750061"/>
            <a:ext cx="6581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/>
          <a:lstStyle>
            <a:lvl1pPr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1pPr>
            <a:lvl2pPr marL="742950" indent="-28575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2pPr>
            <a:lvl3pPr marL="11430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3pPr>
            <a:lvl4pPr marL="16002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4pPr>
            <a:lvl5pPr marL="20574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9pPr>
          </a:lstStyle>
          <a:p>
            <a:pPr eaLnBrk="1" hangingPunct="1">
              <a:spcAft>
                <a:spcPct val="100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FIGURE </a:t>
            </a:r>
            <a:r>
              <a:rPr lang="en-US" sz="2000" dirty="0">
                <a:solidFill>
                  <a:schemeClr val="tx1"/>
                </a:solidFill>
              </a:rPr>
              <a:t>8.1  Decisions Facing Firms</a:t>
            </a:r>
          </a:p>
        </p:txBody>
      </p:sp>
      <p:pic>
        <p:nvPicPr>
          <p:cNvPr id="4" name="Picture 30" descr="A diagram presents decisions facing firms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190009"/>
            <a:ext cx="657225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806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Costs in the Short </a:t>
            </a:r>
            <a:r>
              <a:rPr lang="en-US" dirty="0"/>
              <a:t>R</a:t>
            </a:r>
            <a:r>
              <a:rPr lang="en-US" dirty="0" smtClean="0"/>
              <a:t>un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smtClean="0"/>
              <a:t>fixed cost</a:t>
            </a:r>
            <a:r>
              <a:rPr lang="en-US" sz="2400" b="1" dirty="0" smtClean="0">
                <a:solidFill>
                  <a:srgbClr val="006668"/>
                </a:solidFill>
              </a:rPr>
              <a:t> </a:t>
            </a:r>
            <a:r>
              <a:rPr lang="en-US" sz="2400" b="1" dirty="0" smtClean="0"/>
              <a:t>  </a:t>
            </a:r>
            <a:r>
              <a:rPr lang="en-US" sz="2400" dirty="0"/>
              <a:t>Any cost that does not depend on the </a:t>
            </a:r>
            <a:r>
              <a:rPr lang="en-US" sz="2400" dirty="0" smtClean="0"/>
              <a:t>firm’s </a:t>
            </a:r>
            <a:r>
              <a:rPr lang="en-US" sz="2400" dirty="0"/>
              <a:t>level of output. These costs are incurred even if the firm is producing nothing. There are no fixed costs in the long run.</a:t>
            </a:r>
          </a:p>
          <a:p>
            <a:r>
              <a:rPr lang="en-US" sz="2400" b="1" dirty="0" smtClean="0"/>
              <a:t>variable cost</a:t>
            </a:r>
            <a:r>
              <a:rPr lang="en-US" sz="2400" b="1" dirty="0" smtClean="0">
                <a:solidFill>
                  <a:srgbClr val="006668"/>
                </a:solidFill>
              </a:rPr>
              <a:t>  </a:t>
            </a:r>
            <a:r>
              <a:rPr lang="en-US" sz="2400" dirty="0"/>
              <a:t>A cost that depends on the level of production chosen.</a:t>
            </a:r>
          </a:p>
          <a:p>
            <a:r>
              <a:rPr lang="en-US" sz="2400" b="1" dirty="0" smtClean="0"/>
              <a:t>total cost </a:t>
            </a:r>
            <a:r>
              <a:rPr lang="en-US" sz="2400" b="1" dirty="0"/>
              <a:t>(</a:t>
            </a:r>
            <a:r>
              <a:rPr lang="en-US" sz="2400" b="1" i="1" dirty="0"/>
              <a:t>TC</a:t>
            </a:r>
            <a:r>
              <a:rPr lang="en-US" sz="2400" b="1" dirty="0"/>
              <a:t>)</a:t>
            </a:r>
            <a:r>
              <a:rPr lang="en-US" sz="2400" b="1" dirty="0">
                <a:solidFill>
                  <a:srgbClr val="006668"/>
                </a:solidFill>
              </a:rPr>
              <a:t>  </a:t>
            </a:r>
            <a:r>
              <a:rPr lang="en-US" sz="2400" dirty="0"/>
              <a:t>Total fixed costs plus total variable costs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i="1" dirty="0" smtClean="0"/>
              <a:t>			TC </a:t>
            </a:r>
            <a:r>
              <a:rPr lang="en-US" i="1" dirty="0"/>
              <a:t>= TFC + </a:t>
            </a:r>
            <a:r>
              <a:rPr lang="en-US" i="1" dirty="0" smtClean="0"/>
              <a:t>TVC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61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Fixed Costs </a:t>
            </a:r>
            <a:r>
              <a:rPr lang="en-US" sz="2000" i="1" dirty="0">
                <a:solidFill>
                  <a:prstClr val="white"/>
                </a:solidFill>
              </a:rPr>
              <a:t>(1 of 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057400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/>
              <a:t>Total Fixed Cost (</a:t>
            </a:r>
            <a:r>
              <a:rPr lang="en-US" sz="2400" b="1" i="1" dirty="0"/>
              <a:t>TFC</a:t>
            </a:r>
            <a:r>
              <a:rPr lang="en-US" sz="2400" b="1" dirty="0"/>
              <a:t>)</a:t>
            </a:r>
          </a:p>
          <a:p>
            <a:r>
              <a:rPr lang="en-US" sz="2400" b="1" dirty="0" smtClean="0"/>
              <a:t>total fixed </a:t>
            </a:r>
            <a:r>
              <a:rPr lang="en-US" sz="2400" b="1" dirty="0"/>
              <a:t>costs (</a:t>
            </a:r>
            <a:r>
              <a:rPr lang="en-US" sz="2400" b="1" i="1" dirty="0"/>
              <a:t>TFC</a:t>
            </a:r>
            <a:r>
              <a:rPr lang="en-US" sz="2400" b="1" dirty="0"/>
              <a:t>) </a:t>
            </a:r>
            <a:r>
              <a:rPr lang="en-US" sz="2400" dirty="0"/>
              <a:t>or</a:t>
            </a:r>
            <a:r>
              <a:rPr lang="en-US" sz="2400" b="1" dirty="0"/>
              <a:t> overhead</a:t>
            </a:r>
            <a:r>
              <a:rPr lang="en-US" sz="2400" b="1" dirty="0">
                <a:solidFill>
                  <a:srgbClr val="006668"/>
                </a:solidFill>
              </a:rPr>
              <a:t>  </a:t>
            </a:r>
            <a:r>
              <a:rPr lang="en-US" sz="2400" dirty="0"/>
              <a:t>The total of all costs that do not change with </a:t>
            </a:r>
            <a:r>
              <a:rPr lang="en-US" sz="2400" dirty="0" smtClean="0"/>
              <a:t>output </a:t>
            </a:r>
            <a:r>
              <a:rPr lang="en-US" sz="2400" dirty="0"/>
              <a:t>even if output is zero</a:t>
            </a:r>
            <a:r>
              <a:rPr lang="en-US" sz="2400" dirty="0" smtClean="0"/>
              <a:t>.</a:t>
            </a:r>
          </a:p>
          <a:p>
            <a:pPr marL="0" indent="0" fontAlgn="base">
              <a:spcBef>
                <a:spcPts val="4200"/>
              </a:spcBef>
              <a:spcAft>
                <a:spcPct val="0"/>
              </a:spcAft>
              <a:buClrTx/>
              <a:buSzTx/>
              <a:buNone/>
            </a:pPr>
            <a:r>
              <a:rPr lang="en-US" sz="1800" b="1" dirty="0">
                <a:latin typeface="Arial" charset="0"/>
                <a:cs typeface="Arial" charset="0"/>
              </a:rPr>
              <a:t>TABLE 8.1  Short-Run Fixed Cost (Total and Average) of a Hypothetical </a:t>
            </a:r>
            <a:r>
              <a:rPr lang="en-US" sz="1800" b="1" dirty="0" smtClean="0">
                <a:latin typeface="Arial" charset="0"/>
                <a:cs typeface="Arial" charset="0"/>
              </a:rPr>
              <a:t>Firm</a:t>
            </a:r>
            <a:endParaRPr lang="en-US" dirty="0"/>
          </a:p>
        </p:txBody>
      </p:sp>
      <p:graphicFrame>
        <p:nvGraphicFramePr>
          <p:cNvPr id="4" name="Group 68" descr="A table presents short-run fixed cost (total and average) of a hypothetical firm&#10;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4719648"/>
              </p:ext>
            </p:extLst>
          </p:nvPr>
        </p:nvGraphicFramePr>
        <p:xfrm>
          <a:off x="762000" y="3837470"/>
          <a:ext cx="7467600" cy="2182330"/>
        </p:xfrm>
        <a:graphic>
          <a:graphicData uri="http://schemas.openxmlformats.org/drawingml/2006/table">
            <a:tbl>
              <a:tblPr firstRow="1"/>
              <a:tblGrid>
                <a:gridCol w="1866900"/>
                <a:gridCol w="2240280"/>
                <a:gridCol w="3360420"/>
              </a:tblGrid>
              <a:tr h="560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</a:t>
                      </a:r>
                    </a:p>
                  </a:txBody>
                  <a:tcPr marR="0" marT="45711" marB="45711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TFC</a:t>
                      </a:r>
                    </a:p>
                  </a:txBody>
                  <a:tcPr marR="0" marT="45711" marB="4571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AFC (TFC/q)</a:t>
                      </a:r>
                      <a:endParaRPr kumimoji="0" lang="en-US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R="0" marT="45711" marB="45711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0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R="0" marT="91420" marB="0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$100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</a:p>
                  </a:txBody>
                  <a:tcPr marR="320040" marT="9142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$—</a:t>
                      </a: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/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</a:txBody>
                  <a:tcPr marR="594360" marT="91420" marB="0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206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Fixed </a:t>
            </a:r>
            <a:r>
              <a:rPr lang="en-US" dirty="0" smtClean="0"/>
              <a:t>Costs </a:t>
            </a:r>
            <a:r>
              <a:rPr lang="en-US" sz="2000" i="1" dirty="0" smtClean="0"/>
              <a:t>(2 </a:t>
            </a:r>
            <a:r>
              <a:rPr lang="en-US" sz="2000" i="1" dirty="0"/>
              <a:t>of 2)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/>
              <a:t>Average Fixed Cost (</a:t>
            </a:r>
            <a:r>
              <a:rPr lang="en-US" sz="2400" b="1" i="1" dirty="0"/>
              <a:t>AFC</a:t>
            </a:r>
            <a:r>
              <a:rPr lang="en-US" sz="2400" b="1" dirty="0" smtClean="0"/>
              <a:t>)</a:t>
            </a:r>
          </a:p>
          <a:p>
            <a:r>
              <a:rPr lang="en-US" sz="2400" b="1" dirty="0" smtClean="0"/>
              <a:t>average fixed </a:t>
            </a:r>
            <a:r>
              <a:rPr lang="en-US" sz="2400" b="1" dirty="0"/>
              <a:t>cost (</a:t>
            </a:r>
            <a:r>
              <a:rPr lang="en-US" sz="2400" b="1" i="1" dirty="0"/>
              <a:t>AFC</a:t>
            </a:r>
            <a:r>
              <a:rPr lang="en-US" sz="2400" b="1" dirty="0"/>
              <a:t>) </a:t>
            </a:r>
            <a:r>
              <a:rPr lang="en-US" sz="2400" b="1" dirty="0">
                <a:solidFill>
                  <a:srgbClr val="006668"/>
                </a:solidFill>
              </a:rPr>
              <a:t> </a:t>
            </a:r>
            <a:r>
              <a:rPr lang="en-US" sz="2400" dirty="0"/>
              <a:t>Total fixed cost divided by the number of units of output; a per-unit measure of fixed costs.</a:t>
            </a:r>
          </a:p>
          <a:p>
            <a:pPr>
              <a:lnSpc>
                <a:spcPct val="105000"/>
              </a:lnSpc>
            </a:pPr>
            <a:r>
              <a:rPr lang="en-US" sz="2400" dirty="0" smtClean="0"/>
              <a:t>As </a:t>
            </a:r>
            <a:r>
              <a:rPr lang="en-US" sz="2400" dirty="0"/>
              <a:t>output increases, average fixed cost declines because we are dividing a fixed number ($1,000) by a larger and larger quantity</a:t>
            </a:r>
            <a:r>
              <a:rPr lang="en-US" sz="2400" dirty="0" smtClean="0"/>
              <a:t>.</a:t>
            </a:r>
          </a:p>
          <a:p>
            <a:pPr>
              <a:lnSpc>
                <a:spcPct val="105000"/>
              </a:lnSpc>
            </a:pPr>
            <a:r>
              <a:rPr lang="en-US" sz="2400" b="1" dirty="0"/>
              <a:t>spreading overhead</a:t>
            </a:r>
            <a:r>
              <a:rPr lang="en-US" sz="2400" b="1" dirty="0">
                <a:solidFill>
                  <a:srgbClr val="006668"/>
                </a:solidFill>
              </a:rPr>
              <a:t>  </a:t>
            </a:r>
            <a:r>
              <a:rPr lang="en-US" sz="2400" dirty="0"/>
              <a:t>The process of dividing total fixed costs by more units of output. Average fixed cost declines as quantity rises</a:t>
            </a:r>
            <a:r>
              <a:rPr lang="en-US" sz="240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998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FIGURE 8.2  Short-Run Fixed Cost (Total and Average) of a Hypothetical </a:t>
            </a:r>
            <a:r>
              <a:rPr lang="en-US" sz="2000" b="1" dirty="0" smtClean="0"/>
              <a:t>Firm</a:t>
            </a:r>
            <a:endParaRPr lang="en-US" sz="2000" b="1" dirty="0"/>
          </a:p>
        </p:txBody>
      </p:sp>
      <p:pic>
        <p:nvPicPr>
          <p:cNvPr id="5" name="Picture 4" descr="Two x-y graphs present short-run fixed cost (total and average) of a hypothetical firm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5198" y="1524000"/>
            <a:ext cx="8361602" cy="3243628"/>
          </a:xfrm>
          <a:prstGeom prst="rect">
            <a:avLst/>
          </a:prstGeom>
        </p:spPr>
      </p:pic>
      <p:pic>
        <p:nvPicPr>
          <p:cNvPr id="1026" name="Picture 2" descr="Equation: AFC equals TFC over q&#10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5257800"/>
            <a:ext cx="12763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535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 Costs </a:t>
            </a:r>
            <a:r>
              <a:rPr lang="en-US" sz="2000" i="1" dirty="0">
                <a:solidFill>
                  <a:prstClr val="white"/>
                </a:solidFill>
              </a:rPr>
              <a:t>(1 of </a:t>
            </a:r>
            <a:r>
              <a:rPr lang="en-US" sz="2000" i="1" dirty="0" smtClean="0">
                <a:solidFill>
                  <a:prstClr val="white"/>
                </a:solidFill>
              </a:rPr>
              <a:t>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/>
              <a:t>Total </a:t>
            </a:r>
            <a:r>
              <a:rPr lang="en-US" sz="2400" b="1" dirty="0" smtClean="0"/>
              <a:t>Variable Cost (</a:t>
            </a:r>
            <a:r>
              <a:rPr lang="en-US" sz="2400" b="1" i="1" dirty="0"/>
              <a:t>TVC</a:t>
            </a:r>
            <a:r>
              <a:rPr lang="en-US" sz="2400" b="1" dirty="0"/>
              <a:t>)</a:t>
            </a:r>
            <a:endParaRPr lang="en-US" sz="2400" b="1" dirty="0" smtClean="0"/>
          </a:p>
          <a:p>
            <a:r>
              <a:rPr lang="en-US" sz="2400" b="1" dirty="0" smtClean="0"/>
              <a:t>total variable </a:t>
            </a:r>
            <a:r>
              <a:rPr lang="en-US" sz="2400" b="1" dirty="0"/>
              <a:t>cost (</a:t>
            </a:r>
            <a:r>
              <a:rPr lang="en-US" sz="2400" b="1" i="1" dirty="0"/>
              <a:t>TVC</a:t>
            </a:r>
            <a:r>
              <a:rPr lang="en-US" sz="2400" b="1" dirty="0"/>
              <a:t>)</a:t>
            </a:r>
            <a:r>
              <a:rPr lang="en-US" sz="2400" dirty="0">
                <a:solidFill>
                  <a:srgbClr val="006668"/>
                </a:solidFill>
              </a:rPr>
              <a:t>  </a:t>
            </a:r>
            <a:r>
              <a:rPr lang="en-US" sz="2400" dirty="0"/>
              <a:t>The total of all costs that vary with output in the short run</a:t>
            </a:r>
            <a:r>
              <a:rPr lang="en-US" sz="2400" dirty="0" smtClean="0"/>
              <a:t>.</a:t>
            </a:r>
          </a:p>
          <a:p>
            <a:r>
              <a:rPr lang="en-US" sz="2400" b="1" dirty="0" smtClean="0"/>
              <a:t>total variable </a:t>
            </a:r>
            <a:r>
              <a:rPr lang="en-US" sz="2400" b="1" dirty="0"/>
              <a:t>cost curve</a:t>
            </a:r>
            <a:r>
              <a:rPr lang="en-US" sz="2400" b="1" dirty="0">
                <a:solidFill>
                  <a:srgbClr val="006668"/>
                </a:solidFill>
              </a:rPr>
              <a:t>  </a:t>
            </a:r>
            <a:r>
              <a:rPr lang="en-US" sz="2400" dirty="0"/>
              <a:t>A graph that shows the relationship between total variable cost and the level of a firm’s output</a:t>
            </a:r>
            <a:r>
              <a:rPr lang="en-US" sz="2400" dirty="0" smtClean="0"/>
              <a:t>.</a:t>
            </a:r>
          </a:p>
          <a:p>
            <a:r>
              <a:rPr lang="en-US" sz="2400" dirty="0"/>
              <a:t>A total variable cost curve expresses the relationship between </a:t>
            </a:r>
            <a:r>
              <a:rPr lang="en-US" sz="2400" i="1" dirty="0"/>
              <a:t>TVC</a:t>
            </a:r>
            <a:r>
              <a:rPr lang="en-US" sz="2400" dirty="0"/>
              <a:t> and total output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6571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34"/>
          <p:cNvSpPr>
            <a:spLocks noGrp="1"/>
          </p:cNvSpPr>
          <p:nvPr>
            <p:ph type="title"/>
          </p:nvPr>
        </p:nvSpPr>
        <p:spPr>
          <a:xfrm>
            <a:off x="685800" y="533400"/>
            <a:ext cx="8229600" cy="1066800"/>
          </a:xfrm>
        </p:spPr>
        <p:txBody>
          <a:bodyPr/>
          <a:lstStyle/>
          <a:p>
            <a:pPr rtl="0" eaLnBrk="1" latinLnBrk="0" hangingPunct="1"/>
            <a:r>
              <a:rPr lang="en-US" sz="2000" b="1" kern="1200" dirty="0" smtClean="0">
                <a:solidFill>
                  <a:srgbClr val="000000"/>
                </a:solidFill>
                <a:effectLst/>
                <a:latin typeface="Arial"/>
              </a:rPr>
              <a:t>TABLE 8.2  Derivation of Total Variable Cost Schedule from Technology and Factor Prices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62823627"/>
                  </p:ext>
                </p:extLst>
              </p:nvPr>
            </p:nvGraphicFramePr>
            <p:xfrm>
              <a:off x="228600" y="1461968"/>
              <a:ext cx="8686800" cy="371963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37360"/>
                    <a:gridCol w="1213606"/>
                    <a:gridCol w="1556378"/>
                    <a:gridCol w="1229570"/>
                    <a:gridCol w="2949886"/>
                  </a:tblGrid>
                  <a:tr h="572314"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Produce</a:t>
                          </a:r>
                          <a:endParaRPr lang="en-US" sz="1400" b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Using</a:t>
                          </a:r>
                          <a:b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</a:b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Technique</a:t>
                          </a:r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Units of Input Required</a:t>
                          </a:r>
                          <a:b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</a:b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(Production Function</a:t>
                          </a:r>
                          <a:endParaRPr lang="en-US" sz="1400" b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  <a:sym typeface="Wingdings 3" panose="05040102010807070707" pitchFamily="18" charset="2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Total Variable Cost Assuming PK = $2, PL = $1</a:t>
                          </a:r>
                          <a:b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</a:b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TVC = (K × PK) + (L × PL)</a:t>
                          </a:r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</a:tr>
                  <a:tr h="403986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i="1" dirty="0" smtClean="0"/>
                            <a:t>K</a:t>
                          </a:r>
                          <a:endParaRPr lang="en-US" i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i="1" dirty="0" smtClean="0"/>
                            <a:t>L</a:t>
                          </a:r>
                          <a:endParaRPr lang="en-US" i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9426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1 unit of output</a:t>
                          </a:r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10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7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10 </a:t>
                          </a:r>
                          <a14:m>
                            <m:oMath xmlns:m="http://schemas.openxmlformats.org/officeDocument/2006/math">
                              <m:r>
                                <a:rPr lang="pt-BR" sz="1400" b="0" kern="1200" dirty="0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+mn-ea"/>
                                  <a:cs typeface="Arial" panose="020B0604020202020204" pitchFamily="34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pt-BR" sz="1400" b="0" kern="12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$2) + (7 </a:t>
                          </a: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× </a:t>
                          </a:r>
                          <a:r>
                            <a:rPr lang="pt-BR" sz="1400" b="0" kern="12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$1)     = $</a:t>
                          </a: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27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</a:tr>
                  <a:tr h="403986"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B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6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(6 × $2) + (8 × $1)       = $20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451253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 units of output</a:t>
                          </a:r>
                          <a:endParaRPr lang="en-US" dirty="0"/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16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(16 × $2) + (8 × $1)     = $40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360291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B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11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16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(11 × $2) + (16 × $1)   = $38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480387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 units of output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19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15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(19 × $2) + (15 × $1)   = $38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697990"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B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22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(18 × $2) + (22 × $1)   = $58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1562823627"/>
                  </p:ext>
                </p:extLst>
              </p:nvPr>
            </p:nvGraphicFramePr>
            <p:xfrm>
              <a:off x="228600" y="1461968"/>
              <a:ext cx="8686800" cy="371963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37360"/>
                    <a:gridCol w="1213606"/>
                    <a:gridCol w="1556378"/>
                    <a:gridCol w="1229570"/>
                    <a:gridCol w="2949886"/>
                  </a:tblGrid>
                  <a:tr h="572314"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Produce</a:t>
                          </a:r>
                          <a:endParaRPr lang="en-US" sz="1400" b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Using</a:t>
                          </a:r>
                          <a:b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</a:b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Technique</a:t>
                          </a:r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Units of Input Required</a:t>
                          </a:r>
                          <a:b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</a:b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(Production Function</a:t>
                          </a:r>
                          <a:endParaRPr lang="en-US" sz="1400" b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  <a:sym typeface="Wingdings 3" panose="05040102010807070707" pitchFamily="18" charset="2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Total Variable Cost Assuming PK = $2, PL = $1</a:t>
                          </a:r>
                          <a:b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</a:br>
                          <a:r>
                            <a:rPr lang="en-US" sz="1400" b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TVC = (K × PK) + (L × PL)</a:t>
                          </a:r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</a:tr>
                  <a:tr h="403986"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i="1" dirty="0" smtClean="0"/>
                            <a:t>K</a:t>
                          </a:r>
                          <a:endParaRPr lang="en-US" i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i="1" dirty="0" smtClean="0"/>
                            <a:t>L</a:t>
                          </a:r>
                          <a:endParaRPr lang="en-US" i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9426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  <a:sym typeface="Wingdings 3" panose="05040102010807070707" pitchFamily="18" charset="2"/>
                            </a:rPr>
                            <a:t>1 unit of output</a:t>
                          </a:r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10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7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3"/>
                          <a:stretch>
                            <a:fillRect l="-194628" t="-282456" b="-689474"/>
                          </a:stretch>
                        </a:blipFill>
                      </a:tcPr>
                    </a:tc>
                  </a:tr>
                  <a:tr h="403986"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B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6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(6 × $2) + (8 × $1)       = $20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451253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 units of output</a:t>
                          </a:r>
                          <a:endParaRPr lang="en-US" dirty="0"/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16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(16 × $2) + (8 × $1)     = $40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360291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B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11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16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(11 × $2) + (16 × $1)   = $38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480387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 units of output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19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15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(19 × $2) + (15 × $1)   = $38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697990"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i="1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B</a:t>
                          </a:r>
                          <a:endParaRPr lang="en-US" sz="1400" b="0" i="1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en-US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22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>
                              <a:tab pos="168275" algn="l"/>
                            </a:tabLst>
                            <a:defRPr/>
                          </a:pPr>
                          <a:r>
                            <a:rPr lang="pt-BR" sz="1400" b="0" kern="12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(18 × $2) + (22 × $1)   = $58</a:t>
                          </a:r>
                          <a:endParaRPr lang="en-US" sz="1400" b="0" kern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9" name="Text Placeholder 28"/>
          <p:cNvSpPr>
            <a:spLocks noGrp="1"/>
          </p:cNvSpPr>
          <p:nvPr>
            <p:ph type="body" sz="quarter" idx="13"/>
          </p:nvPr>
        </p:nvSpPr>
        <p:spPr>
          <a:xfrm>
            <a:off x="685800" y="5255344"/>
            <a:ext cx="7123524" cy="916856"/>
          </a:xfrm>
        </p:spPr>
        <p:txBody>
          <a:bodyPr/>
          <a:lstStyle/>
          <a:p>
            <a:r>
              <a:rPr lang="en-US" sz="2000" dirty="0"/>
              <a:t>In this table, total variable cost is derived from production requirements and input prices.</a:t>
            </a:r>
          </a:p>
        </p:txBody>
      </p:sp>
    </p:spTree>
    <p:extLst>
      <p:ext uri="{BB962C8B-B14F-4D97-AF65-F5344CB8AC3E}">
        <p14:creationId xmlns:p14="http://schemas.microsoft.com/office/powerpoint/2010/main" val="50403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5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/>
          <a:lstStyle>
            <a:lvl1pPr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1pPr>
            <a:lvl2pPr marL="742950" indent="-28575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2pPr>
            <a:lvl3pPr marL="11430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3pPr>
            <a:lvl4pPr marL="16002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4pPr>
            <a:lvl5pPr marL="20574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defRPr>
            </a:lvl9pPr>
          </a:lstStyle>
          <a:p>
            <a:pPr eaLnBrk="1" hangingPunct="1">
              <a:spcAft>
                <a:spcPct val="100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FIGURE 8.3  Total Variable Cost Curve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5" name="Picture 4" descr="An x-y graph presents a total variable cost curve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0200" y="796636"/>
            <a:ext cx="4572000" cy="4512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2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 Costs </a:t>
            </a:r>
            <a:r>
              <a:rPr lang="en-US" sz="2000" i="1" dirty="0" smtClean="0">
                <a:solidFill>
                  <a:prstClr val="white"/>
                </a:solidFill>
              </a:rPr>
              <a:t>(2 </a:t>
            </a:r>
            <a:r>
              <a:rPr lang="en-US" sz="2000" i="1" dirty="0">
                <a:solidFill>
                  <a:prstClr val="white"/>
                </a:solidFill>
              </a:rPr>
              <a:t>of </a:t>
            </a:r>
            <a:r>
              <a:rPr lang="en-US" sz="2000" i="1" dirty="0" smtClean="0">
                <a:solidFill>
                  <a:prstClr val="white"/>
                </a:solidFill>
              </a:rPr>
              <a:t>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1"/>
            <a:ext cx="8229600" cy="1600200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 smtClean="0"/>
              <a:t>Marginal Cost (</a:t>
            </a:r>
            <a:r>
              <a:rPr lang="en-US" sz="2400" b="1" i="1" dirty="0"/>
              <a:t>MC</a:t>
            </a:r>
            <a:r>
              <a:rPr lang="en-US" sz="2400" b="1" dirty="0"/>
              <a:t>)</a:t>
            </a:r>
            <a:r>
              <a:rPr lang="en-US" sz="2400" b="1" dirty="0">
                <a:solidFill>
                  <a:srgbClr val="006668"/>
                </a:solidFill>
              </a:rPr>
              <a:t>  </a:t>
            </a:r>
            <a:endParaRPr lang="en-US" sz="2400" b="1" dirty="0" smtClean="0">
              <a:solidFill>
                <a:srgbClr val="006668"/>
              </a:solidFill>
            </a:endParaRPr>
          </a:p>
          <a:p>
            <a:r>
              <a:rPr lang="en-US" sz="2400" b="1" dirty="0" smtClean="0"/>
              <a:t>marginal cost </a:t>
            </a:r>
            <a:r>
              <a:rPr lang="en-US" sz="2400" b="1" dirty="0"/>
              <a:t>(</a:t>
            </a:r>
            <a:r>
              <a:rPr lang="en-US" sz="2400" b="1" i="1" dirty="0"/>
              <a:t>MC</a:t>
            </a:r>
            <a:r>
              <a:rPr lang="en-US" sz="2400" b="1" dirty="0"/>
              <a:t>)</a:t>
            </a:r>
            <a:r>
              <a:rPr lang="en-US" sz="2400" b="1" dirty="0">
                <a:solidFill>
                  <a:srgbClr val="006668"/>
                </a:solidFill>
              </a:rPr>
              <a:t> </a:t>
            </a:r>
            <a:r>
              <a:rPr lang="en-US" sz="2400" dirty="0" smtClean="0"/>
              <a:t>The </a:t>
            </a:r>
            <a:r>
              <a:rPr lang="en-US" sz="2400" dirty="0"/>
              <a:t>increase in total cost that results from producing 1 more unit of output. Marginal costs reflect changes in variable costs</a:t>
            </a:r>
            <a:r>
              <a:rPr lang="en-US" sz="240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18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b="1" dirty="0">
                <a:latin typeface="Arial" charset="0"/>
                <a:cs typeface="Arial" charset="0"/>
              </a:rPr>
              <a:t>TABLE 8.3  </a:t>
            </a:r>
            <a:r>
              <a:rPr lang="en-US" sz="2000" b="1" dirty="0">
                <a:latin typeface="Arial" charset="0"/>
              </a:rPr>
              <a:t>Derivation of Marginal Cost from Total Variable </a:t>
            </a:r>
            <a:r>
              <a:rPr lang="en-US" sz="2000" b="1" dirty="0" smtClean="0">
                <a:latin typeface="Arial" charset="0"/>
              </a:rPr>
              <a:t>Cost</a:t>
            </a:r>
            <a:endParaRPr lang="en-US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5378398"/>
              </p:ext>
            </p:extLst>
          </p:nvPr>
        </p:nvGraphicFramePr>
        <p:xfrm>
          <a:off x="838200" y="2600968"/>
          <a:ext cx="7239000" cy="2123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2356778"/>
                <a:gridCol w="2901022"/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Units of Output</a:t>
                      </a:r>
                    </a:p>
                  </a:txBody>
                  <a:tcPr marR="0"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Total Variable Costs ($)</a:t>
                      </a:r>
                    </a:p>
                  </a:txBody>
                  <a:tcPr marR="0"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Marginal Costs ($)</a:t>
                      </a:r>
                    </a:p>
                  </a:txBody>
                  <a:tcPr marR="0" marT="45716" marB="45716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53</a:t>
                      </a:r>
                      <a:endParaRPr lang="en-US" dirty="0"/>
                    </a:p>
                  </a:txBody>
                  <a:tcP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4191000" y="3517232"/>
            <a:ext cx="2209800" cy="978568"/>
            <a:chOff x="4343400" y="2418348"/>
            <a:chExt cx="2209800" cy="978568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4343400" y="2418348"/>
              <a:ext cx="2209800" cy="3248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4343400" y="2773279"/>
              <a:ext cx="2209800" cy="3048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4343400" y="3082090"/>
              <a:ext cx="2209800" cy="3048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V="1">
              <a:off x="4343400" y="3386890"/>
              <a:ext cx="2209800" cy="1002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V="1">
              <a:off x="4343400" y="3082090"/>
              <a:ext cx="2209800" cy="1002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V="1">
              <a:off x="4343400" y="2763253"/>
              <a:ext cx="2209800" cy="1002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7196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Variable </a:t>
            </a:r>
            <a:r>
              <a:rPr lang="en-US" dirty="0" smtClean="0"/>
              <a:t>Costs </a:t>
            </a:r>
            <a:r>
              <a:rPr lang="en-US" sz="2000" i="1" dirty="0" smtClean="0">
                <a:solidFill>
                  <a:prstClr val="white"/>
                </a:solidFill>
              </a:rPr>
              <a:t>(3 </a:t>
            </a:r>
            <a:r>
              <a:rPr lang="en-US" sz="2000" i="1" dirty="0">
                <a:solidFill>
                  <a:prstClr val="white"/>
                </a:solidFill>
              </a:rPr>
              <a:t>of 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/>
              <a:t>The Shape of the Marginal Cost Curve in the 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en-US" sz="2400" b="1" dirty="0" smtClean="0"/>
              <a:t>Short Run</a:t>
            </a:r>
          </a:p>
          <a:p>
            <a:r>
              <a:rPr lang="en-US" sz="2400" dirty="0" smtClean="0"/>
              <a:t>In </a:t>
            </a:r>
            <a:r>
              <a:rPr lang="en-US" sz="2400" dirty="0"/>
              <a:t>the short run, every firm is constrained by some fixed input </a:t>
            </a:r>
            <a:r>
              <a:rPr lang="en-US" sz="2400" dirty="0" smtClean="0"/>
              <a:t>that (1) leads </a:t>
            </a:r>
            <a:r>
              <a:rPr lang="en-US" sz="2400" dirty="0"/>
              <a:t>to diminishing returns to variable inputs and (2) limits its capacity to produce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As </a:t>
            </a:r>
            <a:r>
              <a:rPr lang="en-US" sz="2400" dirty="0"/>
              <a:t>a firm approaches that capacity, it becomes increasingly costly to produce successively higher levels of output. </a:t>
            </a:r>
            <a:endParaRPr lang="en-US" sz="2400" dirty="0" smtClean="0"/>
          </a:p>
          <a:p>
            <a:r>
              <a:rPr lang="en-US" sz="2400" dirty="0" smtClean="0"/>
              <a:t>Marginal </a:t>
            </a:r>
            <a:r>
              <a:rPr lang="en-US" sz="2400" dirty="0"/>
              <a:t>costs ultimately increase with output in the short run</a:t>
            </a:r>
            <a:r>
              <a:rPr lang="en-US" sz="240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2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364" y="533400"/>
            <a:ext cx="8229600" cy="1066800"/>
          </a:xfrm>
        </p:spPr>
        <p:txBody>
          <a:bodyPr/>
          <a:lstStyle/>
          <a:p>
            <a:r>
              <a:rPr lang="en-US" sz="2000" b="1" dirty="0" smtClean="0"/>
              <a:t>FIGURE </a:t>
            </a:r>
            <a:r>
              <a:rPr lang="en-US" sz="2000" b="1" dirty="0"/>
              <a:t>8.4  Declining Marginal Product Implies That </a:t>
            </a:r>
            <a:r>
              <a:rPr lang="en-US" sz="2000" b="1" dirty="0" smtClean="0"/>
              <a:t>Marginal </a:t>
            </a:r>
            <a:r>
              <a:rPr lang="en-US" sz="2000" b="1" dirty="0"/>
              <a:t>Cost Will Eventually Rise with </a:t>
            </a:r>
            <a:r>
              <a:rPr lang="en-US" sz="2000" b="1" dirty="0" smtClean="0"/>
              <a:t>Output</a:t>
            </a:r>
            <a:endParaRPr lang="en-US" sz="2000" b="1" dirty="0"/>
          </a:p>
        </p:txBody>
      </p:sp>
      <p:pic>
        <p:nvPicPr>
          <p:cNvPr id="4" name="Picture 3" descr="Two x-y graphs demonstrates how declining marginal product implies that marginal cost will eventually rise with output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364" y="1600200"/>
            <a:ext cx="7660217" cy="3581400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57200" y="5181600"/>
            <a:ext cx="8077200" cy="916856"/>
          </a:xfrm>
        </p:spPr>
        <p:txBody>
          <a:bodyPr/>
          <a:lstStyle/>
          <a:p>
            <a:pPr rtl="0" eaLnBrk="1" latinLnBrk="0" hangingPunct="1"/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short run, every firm is constrained by some fixed factor of production.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fixed factor implies diminishing returns (declining marginal product) and a limited capacity to produce. As that limit is approached, marginal costs rise.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87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097280"/>
          </a:xfrm>
        </p:spPr>
        <p:txBody>
          <a:bodyPr/>
          <a:lstStyle/>
          <a:p>
            <a:r>
              <a:rPr lang="en-US" dirty="0"/>
              <a:t>Variable </a:t>
            </a:r>
            <a:r>
              <a:rPr lang="en-US" dirty="0" smtClean="0"/>
              <a:t>Costs </a:t>
            </a:r>
            <a:r>
              <a:rPr lang="en-US" sz="2000" i="1" dirty="0" smtClean="0">
                <a:solidFill>
                  <a:prstClr val="white"/>
                </a:solidFill>
              </a:rPr>
              <a:t>(4 </a:t>
            </a:r>
            <a:r>
              <a:rPr lang="en-US" sz="2000" i="1" dirty="0">
                <a:solidFill>
                  <a:prstClr val="white"/>
                </a:solidFill>
              </a:rPr>
              <a:t>of 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76400"/>
            <a:ext cx="8001000" cy="3886200"/>
          </a:xfrm>
        </p:spPr>
        <p:txBody>
          <a:bodyPr/>
          <a:lstStyle/>
          <a:p>
            <a:pPr marL="0" indent="0">
              <a:lnSpc>
                <a:spcPct val="105000"/>
              </a:lnSpc>
              <a:buNone/>
            </a:pPr>
            <a:r>
              <a:rPr lang="en-US" sz="2400" b="1" dirty="0"/>
              <a:t>Graphing Total Variable Costs and Marginal </a:t>
            </a:r>
            <a:r>
              <a:rPr lang="en-US" sz="2400" b="1" dirty="0" smtClean="0"/>
              <a:t>Costs</a:t>
            </a:r>
          </a:p>
          <a:p>
            <a:pPr>
              <a:lnSpc>
                <a:spcPct val="105000"/>
              </a:lnSpc>
            </a:pPr>
            <a:r>
              <a:rPr lang="en-US" sz="2400" dirty="0" smtClean="0"/>
              <a:t>Total </a:t>
            </a:r>
            <a:r>
              <a:rPr lang="en-US" sz="2400" dirty="0"/>
              <a:t>variable costs always increase with output.</a:t>
            </a:r>
          </a:p>
          <a:p>
            <a:pPr>
              <a:lnSpc>
                <a:spcPct val="105000"/>
              </a:lnSpc>
            </a:pPr>
            <a:r>
              <a:rPr lang="en-US" sz="2400" dirty="0"/>
              <a:t>Marginal cost is the cost of producing each additional unit. </a:t>
            </a:r>
          </a:p>
          <a:p>
            <a:pPr>
              <a:lnSpc>
                <a:spcPct val="105000"/>
              </a:lnSpc>
            </a:pPr>
            <a:r>
              <a:rPr lang="en-US" sz="2400" dirty="0"/>
              <a:t>Thus, the marginal cost curve shows how total variable cost changes with single-unit increases in total </a:t>
            </a:r>
            <a:r>
              <a:rPr lang="en-US" sz="2400" dirty="0" smtClean="0"/>
              <a:t>output.</a:t>
            </a:r>
            <a:endParaRPr lang="en-US" sz="2600" i="1" dirty="0"/>
          </a:p>
        </p:txBody>
      </p:sp>
      <p:pic>
        <p:nvPicPr>
          <p:cNvPr id="2050" name="Picture 2" descr="slope of TVC = the fraction delta TVC over delta q equals the fraction delta TVC over 1 equals delta TVC equals MC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724400"/>
            <a:ext cx="5486400" cy="89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312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 smtClean="0"/>
              <a:t>FIGURE </a:t>
            </a:r>
            <a:r>
              <a:rPr lang="en-US" sz="2000" b="1" dirty="0"/>
              <a:t>8.5  Total Variable Cost and Marginal Cost for a Typical </a:t>
            </a:r>
            <a:r>
              <a:rPr lang="en-US" sz="2000" b="1" dirty="0" smtClean="0"/>
              <a:t>Firm</a:t>
            </a:r>
            <a:endParaRPr lang="en-US" sz="2000" b="1" dirty="0"/>
          </a:p>
        </p:txBody>
      </p:sp>
      <p:pic>
        <p:nvPicPr>
          <p:cNvPr id="5" name="Picture 4" descr="Two x-y graphs present total variable cost and marginal cost for a typical firm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780393"/>
            <a:ext cx="3429000" cy="5363308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5029200" y="1520432"/>
            <a:ext cx="2819400" cy="2975368"/>
          </a:xfrm>
        </p:spPr>
        <p:txBody>
          <a:bodyPr/>
          <a:lstStyle/>
          <a:p>
            <a:pPr rtl="0" eaLnBrk="1" latinLnBrk="0" hangingPunct="1">
              <a:spcBef>
                <a:spcPts val="1800"/>
              </a:spcBef>
            </a:pP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Total variable costs always increase with output. </a:t>
            </a:r>
            <a:endParaRPr lang="en-US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Marginal cost is the cost of producing each additional unit. </a:t>
            </a:r>
            <a:endParaRPr lang="en-US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Thus, the marginal cost curve shows how total variable cost changes with single-unit increases in total output.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78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 Costs </a:t>
            </a:r>
            <a:r>
              <a:rPr lang="en-US" sz="2000" i="1" dirty="0" smtClean="0">
                <a:solidFill>
                  <a:prstClr val="white"/>
                </a:solidFill>
              </a:rPr>
              <a:t>(5 </a:t>
            </a:r>
            <a:r>
              <a:rPr lang="en-US" sz="2000" i="1" dirty="0">
                <a:solidFill>
                  <a:prstClr val="white"/>
                </a:solidFill>
              </a:rPr>
              <a:t>of 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/>
              <a:t>Average </a:t>
            </a:r>
            <a:r>
              <a:rPr lang="en-US" sz="2400" b="1" dirty="0" smtClean="0"/>
              <a:t>Variable Cost (</a:t>
            </a:r>
            <a:r>
              <a:rPr lang="en-US" sz="2400" b="1" dirty="0"/>
              <a:t>AVC) </a:t>
            </a:r>
            <a:endParaRPr lang="en-US" sz="2400" b="1" dirty="0" smtClean="0"/>
          </a:p>
          <a:p>
            <a:r>
              <a:rPr lang="en-US" sz="2400" b="1" dirty="0"/>
              <a:t>a</a:t>
            </a:r>
            <a:r>
              <a:rPr lang="en-US" sz="2400" b="1" dirty="0" smtClean="0"/>
              <a:t>verage </a:t>
            </a:r>
            <a:r>
              <a:rPr lang="en-US" sz="2400" b="1" dirty="0"/>
              <a:t>variable cost (</a:t>
            </a:r>
            <a:r>
              <a:rPr lang="en-US" sz="2400" b="1" i="1" dirty="0"/>
              <a:t>AVC</a:t>
            </a:r>
            <a:r>
              <a:rPr lang="en-US" sz="2400" b="1" dirty="0"/>
              <a:t>)  </a:t>
            </a:r>
            <a:r>
              <a:rPr lang="en-US" sz="2400" dirty="0"/>
              <a:t>Total variable cost divided by the number of units of output; a per-unit </a:t>
            </a:r>
            <a:r>
              <a:rPr lang="en-US" sz="2400" dirty="0" smtClean="0"/>
              <a:t>measure of </a:t>
            </a:r>
            <a:r>
              <a:rPr lang="en-US" sz="2400" dirty="0"/>
              <a:t>variable costs</a:t>
            </a:r>
            <a:r>
              <a:rPr lang="en-US" sz="2400" dirty="0" smtClean="0"/>
              <a:t>.</a:t>
            </a:r>
            <a:endParaRPr lang="en-US" b="1" dirty="0"/>
          </a:p>
        </p:txBody>
      </p:sp>
      <p:pic>
        <p:nvPicPr>
          <p:cNvPr id="3074" name="Picture 2" descr="Equation: AVC equals TVC over q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648075"/>
            <a:ext cx="173355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77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382000" cy="685800"/>
          </a:xfrm>
        </p:spPr>
        <p:txBody>
          <a:bodyPr/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rPr>
              <a:t>TABLE 8.4  Short-Run Costs of a Hypothetical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rPr>
              <a:t>Firm</a:t>
            </a:r>
            <a:endParaRPr lang="en-US" sz="2000" dirty="0"/>
          </a:p>
        </p:txBody>
      </p:sp>
      <p:graphicFrame>
        <p:nvGraphicFramePr>
          <p:cNvPr id="4" name="Table 3" descr="A table presents short-run costs of a hypothetical firm&#10;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643617"/>
              </p:ext>
            </p:extLst>
          </p:nvPr>
        </p:nvGraphicFramePr>
        <p:xfrm>
          <a:off x="304800" y="1066800"/>
          <a:ext cx="8382000" cy="4674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990600"/>
                <a:gridCol w="990600"/>
                <a:gridCol w="1066800"/>
                <a:gridCol w="838200"/>
                <a:gridCol w="1524000"/>
                <a:gridCol w="1143000"/>
                <a:gridCol w="1219200"/>
              </a:tblGrid>
              <a:tr h="1108526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/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(1)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q</a:t>
                      </a: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/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(2)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TVC</a:t>
                      </a: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(3)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MC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/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</a:t>
                      </a:r>
                      <a:r>
                        <a:rPr kumimoji="0" lang="el-G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Δ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TVC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)</a:t>
                      </a: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(4)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AVC</a:t>
                      </a:r>
                      <a:b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TVC/q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)</a:t>
                      </a: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/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(5)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TFC</a:t>
                      </a: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(6)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TC</a:t>
                      </a:r>
                      <a:b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TVC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 +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TFC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)</a:t>
                      </a: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(7)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AFC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/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TFC/q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)</a:t>
                      </a: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(8)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</a:b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ATC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TC/q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or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AFC + AVC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  <a:sym typeface="Wingdings 3" panose="05040102010807070707" pitchFamily="18" charset="2"/>
                      </a:endParaRPr>
                    </a:p>
                  </a:txBody>
                  <a:tcPr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1698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$ 0.00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$ —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$ —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$ 100.00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$ 100.00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$ —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$ —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1698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20.00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   20.00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120.00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120.00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1698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38.00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18.00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19.00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138.00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50.00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69.00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1698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3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53.00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15.00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17.66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153.00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33.33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51.00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1698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4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65.00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12.00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16.25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165.00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25.00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41.25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14826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5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75.00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 15.00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175.00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35.00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9838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6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83.00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8.00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13.83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183.50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16.67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30.50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503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7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94.50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11.50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13.50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194.50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14.28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27.78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503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8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108.00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13.50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13.50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208.00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12.50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26.00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1698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9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128.50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20.50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14.28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228.50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11.11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25.39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2820"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</a:t>
                      </a:r>
                    </a:p>
                  </a:txBody>
                  <a:tcPr marL="0" marR="18288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168.50</a:t>
                      </a:r>
                    </a:p>
                  </a:txBody>
                  <a:tcPr marL="0" marT="9144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40.00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   16.85</a:t>
                      </a:r>
                    </a:p>
                  </a:txBody>
                  <a:tcPr marL="0" marR="18288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268.50</a:t>
                      </a:r>
                    </a:p>
                  </a:txBody>
                  <a:tcPr marL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10000"/>
                        </a:spcBef>
                        <a:spcAft>
                          <a:spcPct val="10000"/>
                        </a:spcAft>
                        <a:defRPr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SzPct val="9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10.00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sym typeface="Wingdings 3" panose="05040102010807070707" pitchFamily="18" charset="2"/>
                        </a:rPr>
                        <a:t>26.85</a:t>
                      </a:r>
                    </a:p>
                  </a:txBody>
                  <a:tcPr marL="0" marR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186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 Costs </a:t>
            </a:r>
            <a:r>
              <a:rPr lang="en-US" sz="2000" i="1" dirty="0" smtClean="0">
                <a:solidFill>
                  <a:prstClr val="white"/>
                </a:solidFill>
              </a:rPr>
              <a:t>(6 </a:t>
            </a:r>
            <a:r>
              <a:rPr lang="en-US" sz="2000" i="1" dirty="0">
                <a:solidFill>
                  <a:prstClr val="white"/>
                </a:solidFill>
              </a:rPr>
              <a:t>of 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657600"/>
          </a:xfrm>
        </p:spPr>
        <p:txBody>
          <a:bodyPr/>
          <a:lstStyle/>
          <a:p>
            <a:pPr marL="0" indent="0">
              <a:lnSpc>
                <a:spcPct val="105000"/>
              </a:lnSpc>
              <a:buNone/>
            </a:pPr>
            <a:r>
              <a:rPr lang="en-US" sz="2400" b="1" dirty="0"/>
              <a:t>Graphing </a:t>
            </a:r>
            <a:r>
              <a:rPr lang="en-US" sz="2400" b="1" dirty="0" smtClean="0"/>
              <a:t>Average Variable </a:t>
            </a:r>
            <a:r>
              <a:rPr lang="en-US" sz="2400" b="1" dirty="0"/>
              <a:t>Costs and Marginal </a:t>
            </a:r>
            <a:r>
              <a:rPr lang="en-US" sz="2400" b="1" dirty="0" smtClean="0"/>
              <a:t>Costs</a:t>
            </a:r>
          </a:p>
          <a:p>
            <a:pPr>
              <a:lnSpc>
                <a:spcPct val="105000"/>
              </a:lnSpc>
            </a:pPr>
            <a:r>
              <a:rPr lang="en-US" sz="2400" dirty="0" smtClean="0"/>
              <a:t>When </a:t>
            </a:r>
            <a:r>
              <a:rPr lang="en-US" sz="2400" dirty="0"/>
              <a:t>marginal cost is</a:t>
            </a:r>
            <a:r>
              <a:rPr lang="en-US" sz="2400" i="1" dirty="0"/>
              <a:t> below </a:t>
            </a:r>
            <a:r>
              <a:rPr lang="en-US" sz="2400" dirty="0"/>
              <a:t>average cost, average cost is declining. </a:t>
            </a:r>
          </a:p>
          <a:p>
            <a:pPr>
              <a:lnSpc>
                <a:spcPct val="105000"/>
              </a:lnSpc>
            </a:pPr>
            <a:r>
              <a:rPr lang="en-US" sz="2400" dirty="0"/>
              <a:t>When marginal cost is </a:t>
            </a:r>
            <a:r>
              <a:rPr lang="en-US" sz="2400" i="1" dirty="0"/>
              <a:t>above</a:t>
            </a:r>
            <a:r>
              <a:rPr lang="en-US" sz="2400" dirty="0"/>
              <a:t> average cost, average cost is increasing.</a:t>
            </a:r>
          </a:p>
          <a:p>
            <a:pPr>
              <a:lnSpc>
                <a:spcPct val="105000"/>
              </a:lnSpc>
            </a:pPr>
            <a:r>
              <a:rPr lang="en-US" sz="2400" dirty="0"/>
              <a:t>Rising marginal cost intersects average variable cost at the minimum point of </a:t>
            </a:r>
            <a:r>
              <a:rPr lang="en-US" sz="2400" i="1" dirty="0"/>
              <a:t>AVC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8432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r>
              <a:rPr lang="en-US" sz="2000" b="1" dirty="0" smtClean="0"/>
              <a:t> </a:t>
            </a:r>
            <a:r>
              <a:rPr lang="en-US" sz="2000" b="1" dirty="0"/>
              <a:t>FIGURE 8.6  More Short-Run </a:t>
            </a:r>
            <a:r>
              <a:rPr lang="en-US" sz="2000" b="1" dirty="0" smtClean="0"/>
              <a:t>Costs</a:t>
            </a:r>
            <a:endParaRPr lang="en-US" sz="2000" b="1" dirty="0"/>
          </a:p>
        </p:txBody>
      </p:sp>
      <p:pic>
        <p:nvPicPr>
          <p:cNvPr id="4" name="Picture 3" descr="An x-y graph presents more short-run costs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914400"/>
            <a:ext cx="6325926" cy="5001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8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/>
              <a:t>ECONOMICS IN PRACTICE                 </a:t>
            </a:r>
            <a:br>
              <a:rPr lang="en-US" sz="3200" dirty="0" smtClean="0"/>
            </a:br>
            <a:r>
              <a:rPr lang="en-US" sz="2400" dirty="0" smtClean="0">
                <a:latin typeface="+mn-lt"/>
                <a:ea typeface="+mn-ea"/>
                <a:cs typeface="+mn-cs"/>
              </a:rPr>
              <a:t>The </a:t>
            </a:r>
            <a:r>
              <a:rPr lang="en-US" sz="2400" dirty="0">
                <a:latin typeface="+mn-lt"/>
                <a:ea typeface="+mn-ea"/>
                <a:cs typeface="+mn-cs"/>
              </a:rPr>
              <a:t>Cost Structure of a Rock Concert: Welcome to New </a:t>
            </a:r>
            <a:r>
              <a:rPr lang="en-US" sz="2400" dirty="0" smtClean="0">
                <a:latin typeface="+mn-lt"/>
                <a:ea typeface="+mn-ea"/>
                <a:cs typeface="+mn-cs"/>
              </a:rPr>
              <a:t>York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57200" y="1600200"/>
            <a:ext cx="4343400" cy="3047999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 smtClean="0"/>
              <a:t>For a rock concert, the output is the number of seats.</a:t>
            </a:r>
          </a:p>
          <a:p>
            <a:pPr marL="0" indent="0">
              <a:buNone/>
            </a:pPr>
            <a:r>
              <a:rPr lang="en-US" sz="1600" dirty="0" smtClean="0"/>
              <a:t>The fixed costs are considerable: the cost of publicity, booking a stadium, instruments on stage, etc.</a:t>
            </a:r>
          </a:p>
          <a:p>
            <a:pPr marL="0" indent="0">
              <a:buNone/>
            </a:pPr>
            <a:r>
              <a:rPr lang="en-US" sz="1600" dirty="0" smtClean="0"/>
              <a:t>The variable costs are not zero, but they are low relative to fixed costs: additional tickets sold, and increased security, etc.</a:t>
            </a:r>
            <a:endParaRPr lang="en-US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7800" y="1600200"/>
            <a:ext cx="3514725" cy="2276475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393700" y="4419600"/>
            <a:ext cx="8229600" cy="1752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18872" indent="-118872" algn="l" defTabSz="914400" rtl="0" eaLnBrk="1" latinLnBrk="0" hangingPunct="1">
              <a:spcBef>
                <a:spcPts val="150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9913" indent="-285750" algn="l" defTabSz="914400" rtl="0" eaLnBrk="1" latinLnBrk="0" hangingPunct="1">
              <a:spcBef>
                <a:spcPts val="600"/>
              </a:spcBef>
              <a:buClr>
                <a:srgbClr val="0070C0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ts val="6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ts val="600"/>
              </a:spcBef>
              <a:buClr>
                <a:srgbClr val="0070C0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ts val="6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3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3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ts val="3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ts val="3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35000"/>
              </a:spcBef>
              <a:spcAft>
                <a:spcPct val="10000"/>
              </a:spcAft>
              <a:buFont typeface="Arial" panose="020B0604020202020204" pitchFamily="34" charset="0"/>
              <a:buNone/>
              <a:defRPr/>
            </a:pPr>
            <a:endParaRPr lang="en-US" sz="1800" kern="0" dirty="0" smtClean="0"/>
          </a:p>
          <a:p>
            <a:pPr marL="0" indent="0">
              <a:buNone/>
            </a:pPr>
            <a:r>
              <a:rPr lang="en-IN" sz="1800" dirty="0"/>
              <a:t>THINKING PRACTICALLY</a:t>
            </a:r>
            <a:endParaRPr lang="en-US" sz="1800" dirty="0"/>
          </a:p>
          <a:p>
            <a:r>
              <a:rPr lang="en-IN" sz="1600" dirty="0" smtClean="0">
                <a:solidFill>
                  <a:srgbClr val="0070C0"/>
                </a:solidFill>
              </a:rPr>
              <a:t>1</a:t>
            </a:r>
            <a:r>
              <a:rPr lang="en-IN" sz="1600" dirty="0">
                <a:solidFill>
                  <a:srgbClr val="0070C0"/>
                </a:solidFill>
              </a:rPr>
              <a:t>. </a:t>
            </a:r>
            <a:r>
              <a:rPr lang="en-US" sz="1600" dirty="0"/>
              <a:t>Can you think of other products or services that have low marginal costs and high fixed costs and conversely?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7339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Total Costs </a:t>
            </a:r>
            <a:r>
              <a:rPr lang="en-US" sz="2000" i="1" dirty="0" smtClean="0">
                <a:solidFill>
                  <a:prstClr val="white"/>
                </a:solidFill>
              </a:rPr>
              <a:t>(1 </a:t>
            </a:r>
            <a:r>
              <a:rPr lang="en-US" sz="2000" i="1" dirty="0">
                <a:solidFill>
                  <a:prstClr val="white"/>
                </a:solidFill>
              </a:rPr>
              <a:t>of </a:t>
            </a:r>
            <a:r>
              <a:rPr lang="en-US" sz="2000" i="1" dirty="0" smtClean="0">
                <a:solidFill>
                  <a:prstClr val="white"/>
                </a:solidFill>
              </a:rPr>
              <a:t>4)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305800" cy="1020763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/>
              <a:t>FIGURE 8.7  Total Cost = Total Fixed Cost + Total Variable </a:t>
            </a:r>
            <a:r>
              <a:rPr lang="en-US" sz="2000" b="1" dirty="0" smtClean="0"/>
              <a:t>Cost</a:t>
            </a:r>
            <a:endParaRPr lang="en-US" sz="2400" dirty="0"/>
          </a:p>
        </p:txBody>
      </p:sp>
      <p:pic>
        <p:nvPicPr>
          <p:cNvPr id="4" name="Picture 3" descr="An x-y graph demonstrates total cost equals total fixed cost plus total variable cost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0200" y="2209800"/>
            <a:ext cx="5029201" cy="375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22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Total </a:t>
            </a:r>
            <a:r>
              <a:rPr lang="en-US" dirty="0" smtClean="0"/>
              <a:t>Costs </a:t>
            </a:r>
            <a:r>
              <a:rPr lang="en-US" sz="2000" i="1" dirty="0" smtClean="0">
                <a:solidFill>
                  <a:prstClr val="white"/>
                </a:solidFill>
              </a:rPr>
              <a:t>(2 </a:t>
            </a:r>
            <a:r>
              <a:rPr lang="en-US" sz="2000" i="1" dirty="0">
                <a:solidFill>
                  <a:prstClr val="white"/>
                </a:solidFill>
              </a:rPr>
              <a:t>of 4)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95600"/>
          </a:xfrm>
        </p:spPr>
        <p:txBody>
          <a:bodyPr/>
          <a:lstStyle/>
          <a:p>
            <a:pPr>
              <a:lnSpc>
                <a:spcPct val="105000"/>
              </a:lnSpc>
            </a:pPr>
            <a:r>
              <a:rPr lang="en-US" sz="2400" dirty="0"/>
              <a:t>Adding </a:t>
            </a:r>
            <a:r>
              <a:rPr lang="en-US" sz="2400" i="1" dirty="0"/>
              <a:t>TFC</a:t>
            </a:r>
            <a:r>
              <a:rPr lang="en-US" sz="2400" dirty="0"/>
              <a:t> to </a:t>
            </a:r>
            <a:r>
              <a:rPr lang="en-US" sz="2400" i="1" dirty="0"/>
              <a:t>TVC</a:t>
            </a:r>
            <a:r>
              <a:rPr lang="en-US" sz="2400" dirty="0"/>
              <a:t> means adding the same amount of total fixed cost to every level of total variable cost.</a:t>
            </a:r>
          </a:p>
          <a:p>
            <a:pPr>
              <a:lnSpc>
                <a:spcPct val="105000"/>
              </a:lnSpc>
            </a:pPr>
            <a:r>
              <a:rPr lang="en-US" sz="2400" dirty="0"/>
              <a:t>Thus, the total cost curve has the same shape as the total variable cost curve; it is simply higher by an amount equal to </a:t>
            </a:r>
            <a:r>
              <a:rPr lang="en-US" sz="2400" i="1" dirty="0"/>
              <a:t>TFC</a:t>
            </a:r>
            <a:r>
              <a:rPr lang="en-US" sz="2400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05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Total Costs </a:t>
            </a:r>
            <a:r>
              <a:rPr lang="en-US" sz="2000" i="1" dirty="0" smtClean="0">
                <a:solidFill>
                  <a:prstClr val="white"/>
                </a:solidFill>
              </a:rPr>
              <a:t>(3 </a:t>
            </a:r>
            <a:r>
              <a:rPr lang="en-US" sz="2000" i="1" dirty="0">
                <a:solidFill>
                  <a:prstClr val="white"/>
                </a:solidFill>
              </a:rPr>
              <a:t>of 4)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 smtClean="0"/>
              <a:t>Average Total Cost (</a:t>
            </a:r>
            <a:r>
              <a:rPr lang="en-US" sz="2400" b="1" i="1" dirty="0"/>
              <a:t>ATC</a:t>
            </a:r>
            <a:r>
              <a:rPr lang="en-US" sz="2400" b="1" dirty="0"/>
              <a:t>)</a:t>
            </a:r>
            <a:r>
              <a:rPr lang="en-US" sz="2400" b="1" dirty="0">
                <a:solidFill>
                  <a:srgbClr val="006668"/>
                </a:solidFill>
              </a:rPr>
              <a:t>  </a:t>
            </a:r>
            <a:endParaRPr lang="en-US" sz="2400" b="1" dirty="0" smtClean="0">
              <a:solidFill>
                <a:srgbClr val="006668"/>
              </a:solidFill>
            </a:endParaRPr>
          </a:p>
          <a:p>
            <a:r>
              <a:rPr lang="en-US" sz="2400" b="1" dirty="0" smtClean="0"/>
              <a:t>average </a:t>
            </a:r>
            <a:r>
              <a:rPr lang="en-US" sz="2400" b="1" dirty="0"/>
              <a:t>total cost (</a:t>
            </a:r>
            <a:r>
              <a:rPr lang="en-US" sz="2400" b="1" i="1" dirty="0"/>
              <a:t>ATC</a:t>
            </a:r>
            <a:r>
              <a:rPr lang="en-US" sz="2400" b="1" dirty="0"/>
              <a:t>)</a:t>
            </a:r>
            <a:r>
              <a:rPr lang="en-US" sz="2400" b="1" dirty="0">
                <a:solidFill>
                  <a:srgbClr val="006668"/>
                </a:solidFill>
              </a:rPr>
              <a:t> </a:t>
            </a:r>
            <a:r>
              <a:rPr lang="en-US" sz="2400" b="1" dirty="0" smtClean="0">
                <a:solidFill>
                  <a:srgbClr val="006668"/>
                </a:solidFill>
              </a:rPr>
              <a:t> </a:t>
            </a:r>
            <a:r>
              <a:rPr lang="en-US" sz="2400" dirty="0" smtClean="0"/>
              <a:t>Total </a:t>
            </a:r>
            <a:r>
              <a:rPr lang="en-US" sz="2400" dirty="0"/>
              <a:t>cost divided by the number of units of </a:t>
            </a:r>
            <a:r>
              <a:rPr lang="en-US" sz="2400" dirty="0" smtClean="0"/>
              <a:t>output; a per-unit measure of total costs.</a:t>
            </a:r>
          </a:p>
          <a:p>
            <a:pPr marL="1371600" lvl="3" indent="0">
              <a:buNone/>
            </a:pPr>
            <a:endParaRPr lang="en-US" dirty="0"/>
          </a:p>
        </p:txBody>
      </p:sp>
      <p:pic>
        <p:nvPicPr>
          <p:cNvPr id="4" name="Picture 22" descr="Equation: ATC equals TC over q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505200"/>
            <a:ext cx="1739900" cy="102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797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 smtClean="0"/>
              <a:t>FIGURE </a:t>
            </a:r>
            <a:r>
              <a:rPr lang="en-US" sz="2000" b="1" dirty="0"/>
              <a:t>8.8  Average Total Cost </a:t>
            </a:r>
            <a:r>
              <a:rPr lang="en-US" sz="2000" b="1" dirty="0" smtClean="0"/>
              <a:t>= </a:t>
            </a:r>
            <a:r>
              <a:rPr lang="en-US" sz="2000" b="1" dirty="0"/>
              <a:t>Average Variable Cost + Average Fixed Cost </a:t>
            </a:r>
          </a:p>
        </p:txBody>
      </p:sp>
      <p:pic>
        <p:nvPicPr>
          <p:cNvPr id="4" name="Picture 3" descr="Two x-y graphs demonstrate average total cost equals average variable cost plus average fixed cost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990600"/>
            <a:ext cx="4495800" cy="5403024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562600" y="1371600"/>
            <a:ext cx="2895600" cy="3276600"/>
          </a:xfrm>
        </p:spPr>
        <p:txBody>
          <a:bodyPr/>
          <a:lstStyle/>
          <a:p>
            <a:pPr rtl="0" eaLnBrk="1" latinLnBrk="0" hangingPunct="1">
              <a:spcBef>
                <a:spcPts val="1800"/>
              </a:spcBef>
            </a:pP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get </a:t>
            </a:r>
            <a:r>
              <a:rPr lang="en-US" sz="16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ATC</a:t>
            </a: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we add average fixed and average variable costs at all levels of output.</a:t>
            </a:r>
            <a:endParaRPr lang="en-US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Because average fixed cost falls with output, an ever-declining amount is added to </a:t>
            </a:r>
            <a:r>
              <a:rPr lang="en-US" sz="16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AVC</a:t>
            </a: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n-US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Thus, </a:t>
            </a:r>
            <a:r>
              <a:rPr lang="en-US" sz="16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AVC</a:t>
            </a: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6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ATC</a:t>
            </a: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get closer together as output increases, but the two lines never meet.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05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Total </a:t>
            </a:r>
            <a:r>
              <a:rPr lang="en-US" dirty="0" smtClean="0"/>
              <a:t>Costs </a:t>
            </a:r>
            <a:r>
              <a:rPr lang="en-US" sz="2000" i="1" dirty="0" smtClean="0">
                <a:solidFill>
                  <a:prstClr val="white"/>
                </a:solidFill>
              </a:rPr>
              <a:t>(4 </a:t>
            </a:r>
            <a:r>
              <a:rPr lang="en-US" sz="2000" i="1" dirty="0">
                <a:solidFill>
                  <a:prstClr val="white"/>
                </a:solidFill>
              </a:rPr>
              <a:t>of 4)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/>
              <a:t>The Relationship </a:t>
            </a:r>
            <a:r>
              <a:rPr lang="en-US" sz="2400" b="1" dirty="0" smtClean="0"/>
              <a:t>between Average </a:t>
            </a:r>
            <a:r>
              <a:rPr lang="en-US" sz="2400" b="1" dirty="0"/>
              <a:t>Total Cost and Marginal </a:t>
            </a:r>
            <a:r>
              <a:rPr lang="en-US" sz="2400" b="1" dirty="0" smtClean="0"/>
              <a:t>Cost</a:t>
            </a:r>
          </a:p>
          <a:p>
            <a:r>
              <a:rPr lang="en-US" sz="2400" dirty="0" smtClean="0"/>
              <a:t>This relationship is the </a:t>
            </a:r>
            <a:r>
              <a:rPr lang="en-US" sz="2400" dirty="0"/>
              <a:t>same as the relationship between </a:t>
            </a:r>
            <a:r>
              <a:rPr lang="en-US" sz="2400" i="1" dirty="0" smtClean="0"/>
              <a:t>AVC</a:t>
            </a:r>
            <a:r>
              <a:rPr lang="en-US" sz="2400" dirty="0" smtClean="0"/>
              <a:t> and </a:t>
            </a:r>
            <a:r>
              <a:rPr lang="en-US" sz="2400" i="1" dirty="0" smtClean="0"/>
              <a:t>MC</a:t>
            </a:r>
            <a:r>
              <a:rPr lang="en-US" sz="2400" dirty="0" smtClean="0"/>
              <a:t>.</a:t>
            </a:r>
            <a:endParaRPr lang="en-US" sz="2400" dirty="0"/>
          </a:p>
          <a:p>
            <a:r>
              <a:rPr lang="en-US" sz="2400" dirty="0"/>
              <a:t>If </a:t>
            </a:r>
            <a:r>
              <a:rPr lang="en-US" sz="2400" i="1" dirty="0" smtClean="0"/>
              <a:t>MC</a:t>
            </a:r>
            <a:r>
              <a:rPr lang="en-US" sz="2400" dirty="0" smtClean="0"/>
              <a:t> is </a:t>
            </a:r>
            <a:r>
              <a:rPr lang="en-US" sz="2400" i="1" dirty="0"/>
              <a:t>below</a:t>
            </a:r>
            <a:r>
              <a:rPr lang="en-US" sz="2400" dirty="0"/>
              <a:t> </a:t>
            </a:r>
            <a:r>
              <a:rPr lang="en-US" sz="2400" i="1" dirty="0" smtClean="0"/>
              <a:t>ATC</a:t>
            </a:r>
            <a:r>
              <a:rPr lang="en-US" sz="2400" dirty="0" smtClean="0"/>
              <a:t>, </a:t>
            </a:r>
            <a:r>
              <a:rPr lang="en-US" sz="2400" i="1" dirty="0"/>
              <a:t>ATC</a:t>
            </a:r>
            <a:r>
              <a:rPr lang="en-US" sz="2400" dirty="0" smtClean="0"/>
              <a:t> will </a:t>
            </a:r>
            <a:r>
              <a:rPr lang="en-US" sz="2400" i="1" dirty="0"/>
              <a:t>decline</a:t>
            </a:r>
            <a:r>
              <a:rPr lang="en-US" sz="2400" dirty="0"/>
              <a:t> toward </a:t>
            </a:r>
            <a:r>
              <a:rPr lang="en-US" sz="2400" i="1" dirty="0"/>
              <a:t>MC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If </a:t>
            </a:r>
            <a:r>
              <a:rPr lang="en-US" sz="2400" i="1" dirty="0" smtClean="0"/>
              <a:t>MC</a:t>
            </a:r>
            <a:r>
              <a:rPr lang="en-US" sz="2400" dirty="0" smtClean="0"/>
              <a:t> is </a:t>
            </a:r>
            <a:r>
              <a:rPr lang="en-US" sz="2400" i="1" dirty="0"/>
              <a:t>above</a:t>
            </a:r>
            <a:r>
              <a:rPr lang="en-US" sz="2400" dirty="0"/>
              <a:t> </a:t>
            </a:r>
            <a:r>
              <a:rPr lang="en-US" sz="2400" i="1" dirty="0"/>
              <a:t>ATC</a:t>
            </a:r>
            <a:r>
              <a:rPr lang="en-US" sz="2400" dirty="0" smtClean="0"/>
              <a:t>, </a:t>
            </a:r>
            <a:r>
              <a:rPr lang="en-US" sz="2400" i="1" dirty="0"/>
              <a:t>ATC </a:t>
            </a:r>
            <a:r>
              <a:rPr lang="en-US" sz="2400" dirty="0" smtClean="0"/>
              <a:t>will </a:t>
            </a:r>
            <a:r>
              <a:rPr lang="en-US" sz="2400" i="1" dirty="0"/>
              <a:t>increase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 smtClean="0"/>
              <a:t>As </a:t>
            </a:r>
            <a:r>
              <a:rPr lang="en-US" sz="2400" dirty="0"/>
              <a:t>a result, </a:t>
            </a:r>
            <a:r>
              <a:rPr lang="en-US" sz="2400" i="1" dirty="0" smtClean="0"/>
              <a:t>MC</a:t>
            </a:r>
            <a:r>
              <a:rPr lang="en-US" sz="2400" dirty="0" smtClean="0"/>
              <a:t> intersects </a:t>
            </a:r>
            <a:r>
              <a:rPr lang="en-US" sz="2400" i="1" dirty="0" smtClean="0"/>
              <a:t>ATC</a:t>
            </a:r>
            <a:r>
              <a:rPr lang="en-US" sz="2400" dirty="0" smtClean="0"/>
              <a:t> at </a:t>
            </a:r>
            <a:r>
              <a:rPr lang="en-US" sz="2400" i="1" dirty="0"/>
              <a:t>ATC</a:t>
            </a:r>
            <a:r>
              <a:rPr lang="en-US" sz="2400" dirty="0"/>
              <a:t>’s minimum point for the same reason that it intersects the </a:t>
            </a:r>
            <a:r>
              <a:rPr lang="en-US" sz="2400" i="1" dirty="0" smtClean="0"/>
              <a:t>AVC</a:t>
            </a:r>
            <a:r>
              <a:rPr lang="en-US" sz="2400" dirty="0" smtClean="0"/>
              <a:t> </a:t>
            </a:r>
            <a:r>
              <a:rPr lang="en-US" sz="2400" dirty="0"/>
              <a:t>curve at its minimum point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3517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/>
          <a:lstStyle/>
          <a:p>
            <a:r>
              <a:rPr lang="en-US" b="1" dirty="0" smtClean="0"/>
              <a:t>Short-Run Costs: A Review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454744"/>
            <a:ext cx="8153400" cy="612056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000" b="1" dirty="0">
                <a:latin typeface="Arial" charset="0"/>
                <a:cs typeface="Arial" charset="0"/>
              </a:rPr>
              <a:t>TABLE 8.5  A Summary of Cost Concepts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199047"/>
              </p:ext>
            </p:extLst>
          </p:nvPr>
        </p:nvGraphicFramePr>
        <p:xfrm>
          <a:off x="381000" y="1219200"/>
          <a:ext cx="853440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0758"/>
                <a:gridCol w="3546642"/>
                <a:gridCol w="2667000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Term</a:t>
                      </a:r>
                      <a:endParaRPr lang="en-US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Definition</a:t>
                      </a:r>
                      <a:endParaRPr lang="en-US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Equation</a:t>
                      </a:r>
                      <a:endParaRPr lang="en-US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Accounting costs</a:t>
                      </a:r>
                    </a:p>
                    <a:p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Out-of-pocket costs, or costs as an accountant would  define them. Sometimes referred to as 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explicit costs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kumimoji="0" lang="en-US" sz="13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  <a:p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Economic costs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Costs that include the full opportunity costs of all inputs. These include what are often called 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implicit costs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kumimoji="0" lang="en-US" sz="13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  <a:p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Total fixed costs (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TFC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  <a:p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Costs that do not depend on the quantity of output produced. These must be paid even if output is zero.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kumimoji="0" lang="en-US" sz="13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  <a:p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Total variable costs (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TVC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Costs that vary with the level of output.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—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Total cost (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The total economic cost of all the inputs used by a firm in production.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TFC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+ 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TVC</a:t>
                      </a:r>
                    </a:p>
                    <a:p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Average fixed costs (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AFC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Fixed costs per unit of output.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AFC = TFC/q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Average variable costs (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AVC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Variable costs per unit of output.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AVC = TVC/q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Average total costs (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Total costs per unit of output.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ATC = TC/q  ATC = AFC + AVC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Marginal costs (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MC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The increase in total cost that results from producing 1 additional unit of output.</a:t>
                      </a:r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MC = 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D</a:t>
                      </a:r>
                      <a:r>
                        <a:rPr kumimoji="0" lang="en-US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TC/</a:t>
                      </a:r>
                      <a:r>
                        <a:rPr kumimoji="0" lang="en-US" sz="13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D</a:t>
                      </a:r>
                      <a:r>
                        <a:rPr kumimoji="0" lang="en-US" sz="13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</a:t>
                      </a:r>
                      <a:endParaRPr kumimoji="0" lang="en-US" sz="13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endParaRPr lang="en-US" sz="13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216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kern="0" dirty="0"/>
              <a:t>Output Decisions: Revenues, Costs, and Profit </a:t>
            </a:r>
            <a:r>
              <a:rPr lang="en-US" kern="0" dirty="0" smtClean="0"/>
              <a:t>Maximization </a:t>
            </a:r>
            <a:r>
              <a:rPr lang="en-US" sz="2000" i="1" dirty="0">
                <a:solidFill>
                  <a:prstClr val="white"/>
                </a:solidFill>
              </a:rPr>
              <a:t>(1 of </a:t>
            </a:r>
            <a:r>
              <a:rPr lang="en-US" sz="2000" i="1" dirty="0" smtClean="0">
                <a:solidFill>
                  <a:prstClr val="white"/>
                </a:solidFill>
              </a:rPr>
              <a:t>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kern="0" dirty="0" smtClean="0"/>
              <a:t>Perfect </a:t>
            </a:r>
            <a:r>
              <a:rPr lang="en-US" sz="2400" b="1" kern="0" dirty="0"/>
              <a:t>Competition</a:t>
            </a:r>
          </a:p>
          <a:p>
            <a:r>
              <a:rPr lang="en-US" sz="2400" b="1" dirty="0" smtClean="0"/>
              <a:t>perfect competition</a:t>
            </a:r>
            <a:r>
              <a:rPr lang="en-US" sz="2400" b="1" dirty="0" smtClean="0">
                <a:solidFill>
                  <a:srgbClr val="006668"/>
                </a:solidFill>
              </a:rPr>
              <a:t>  </a:t>
            </a:r>
            <a:r>
              <a:rPr lang="en-US" sz="2400" dirty="0"/>
              <a:t>An industry structure in which there are many firms, each small relative to the industry, producing identical </a:t>
            </a:r>
            <a:r>
              <a:rPr lang="en-US" sz="2400" dirty="0" smtClean="0"/>
              <a:t>products </a:t>
            </a:r>
            <a:r>
              <a:rPr lang="en-US" sz="2400" dirty="0"/>
              <a:t>and in which no firm is large enough to have any control over prices. In </a:t>
            </a:r>
            <a:r>
              <a:rPr lang="en-US" sz="2400" dirty="0" smtClean="0"/>
              <a:t>perfectly competitive industries</a:t>
            </a:r>
            <a:r>
              <a:rPr lang="en-US" sz="2400" dirty="0"/>
              <a:t>, </a:t>
            </a:r>
            <a:r>
              <a:rPr lang="en-US" sz="2400" dirty="0" smtClean="0"/>
              <a:t>new competitors </a:t>
            </a:r>
            <a:r>
              <a:rPr lang="en-US" sz="2400" dirty="0"/>
              <a:t>can freely enter </a:t>
            </a:r>
            <a:r>
              <a:rPr lang="en-US" sz="2400" dirty="0" smtClean="0"/>
              <a:t>the market, </a:t>
            </a:r>
            <a:r>
              <a:rPr lang="en-US" sz="2400" dirty="0"/>
              <a:t>and old firms can exit.</a:t>
            </a:r>
          </a:p>
          <a:p>
            <a:r>
              <a:rPr lang="en-US" sz="2400" b="1" dirty="0" smtClean="0"/>
              <a:t>homogeneous products</a:t>
            </a:r>
            <a:r>
              <a:rPr lang="en-US" sz="2400" b="1" dirty="0" smtClean="0">
                <a:solidFill>
                  <a:srgbClr val="006668"/>
                </a:solidFill>
              </a:rPr>
              <a:t>  </a:t>
            </a:r>
            <a:r>
              <a:rPr lang="en-US" sz="2400" dirty="0"/>
              <a:t>Undifferentiated products; products that are identical to, or indistinguishable from, one another</a:t>
            </a:r>
            <a:r>
              <a:rPr lang="en-US" sz="240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03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97280"/>
          </a:xfrm>
        </p:spPr>
        <p:txBody>
          <a:bodyPr/>
          <a:lstStyle/>
          <a:p>
            <a:pPr rtl="0" eaLnBrk="1" latinLnBrk="0" hangingPunct="1"/>
            <a:r>
              <a:rPr lang="en-US" kern="0" dirty="0"/>
              <a:t>Output Decisions: Revenues, Costs, and Profit Maximization </a:t>
            </a:r>
            <a:r>
              <a:rPr lang="en-US" sz="2000" i="1" kern="1200" dirty="0" smtClean="0">
                <a:solidFill>
                  <a:srgbClr val="FFFFFF"/>
                </a:solidFill>
                <a:effectLst/>
                <a:latin typeface="Arial"/>
              </a:rPr>
              <a:t>(2 of 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kern="0" dirty="0" smtClean="0"/>
              <a:t>Total Revenue and Marginal Revenue</a:t>
            </a:r>
            <a:endParaRPr lang="en-US" sz="2400" b="1" kern="0" dirty="0"/>
          </a:p>
          <a:p>
            <a:r>
              <a:rPr lang="en-US" sz="2400" b="1" dirty="0" smtClean="0"/>
              <a:t>total revenue </a:t>
            </a:r>
            <a:r>
              <a:rPr lang="en-US" sz="2400" b="1" dirty="0"/>
              <a:t>(</a:t>
            </a:r>
            <a:r>
              <a:rPr lang="en-US" sz="2400" b="1" i="1" dirty="0"/>
              <a:t>TR</a:t>
            </a:r>
            <a:r>
              <a:rPr lang="en-US" sz="2400" b="1" dirty="0"/>
              <a:t>)</a:t>
            </a:r>
            <a:r>
              <a:rPr lang="en-US" sz="2400" b="1" dirty="0">
                <a:solidFill>
                  <a:srgbClr val="006668"/>
                </a:solidFill>
              </a:rPr>
              <a:t>  </a:t>
            </a:r>
            <a:r>
              <a:rPr lang="en-US" sz="2400" dirty="0"/>
              <a:t>The total amount that a firm takes in from the sale of its product: the price per unit times the quantity of output the firm decides to produce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(</a:t>
            </a:r>
            <a:r>
              <a:rPr lang="en-US" sz="2400" i="1" dirty="0"/>
              <a:t>P </a:t>
            </a:r>
            <a:r>
              <a:rPr lang="en-US" sz="2400" dirty="0" smtClean="0"/>
              <a:t>× </a:t>
            </a:r>
            <a:r>
              <a:rPr lang="en-US" sz="2400" i="1" dirty="0"/>
              <a:t>q</a:t>
            </a:r>
            <a:r>
              <a:rPr lang="en-US" sz="2400" dirty="0" smtClean="0"/>
              <a:t>).</a:t>
            </a:r>
            <a:endParaRPr lang="en-US" dirty="0"/>
          </a:p>
          <a:p>
            <a:pPr marL="1344168" lvl="3" indent="0">
              <a:buNone/>
            </a:pPr>
            <a:r>
              <a:rPr lang="en-US" sz="2400" dirty="0"/>
              <a:t>		</a:t>
            </a:r>
            <a:r>
              <a:rPr lang="en-US" sz="2400" dirty="0" smtClean="0"/>
              <a:t>	</a:t>
            </a:r>
            <a:endParaRPr lang="en-US" sz="1400" dirty="0"/>
          </a:p>
        </p:txBody>
      </p:sp>
      <p:pic>
        <p:nvPicPr>
          <p:cNvPr id="4098" name="Picture 2" descr="Equation: Total revenue equals price times quantity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862" y="3748088"/>
            <a:ext cx="448627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Equation: TR equals P times q&#10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575" y="4466432"/>
            <a:ext cx="192722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82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FIGURE 8.9  Demand Facing a Single Firm in a Perfectly Competitive </a:t>
            </a:r>
            <a:r>
              <a:rPr lang="en-US" sz="2000" b="1" dirty="0" smtClean="0"/>
              <a:t>Market</a:t>
            </a:r>
            <a:endParaRPr lang="en-US" sz="2000" b="1" dirty="0"/>
          </a:p>
        </p:txBody>
      </p:sp>
      <p:pic>
        <p:nvPicPr>
          <p:cNvPr id="4" name="Picture 3" descr="Two x-y graphs present demand facing a single firm in a perfectly competitive market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6800" y="990600"/>
            <a:ext cx="6582810" cy="4027948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9600" y="5029200"/>
            <a:ext cx="8229600" cy="1297856"/>
          </a:xfrm>
        </p:spPr>
        <p:txBody>
          <a:bodyPr/>
          <a:lstStyle/>
          <a:p>
            <a:pPr rtl="0" eaLnBrk="1" latinLnBrk="0" hangingPunct="1">
              <a:spcBef>
                <a:spcPts val="1800"/>
              </a:spcBef>
            </a:pP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a representative firm in a perfectly competitive market raises the price of its output above $5.00, the quantity demanded of </a:t>
            </a:r>
            <a:r>
              <a:rPr lang="en-US" sz="16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 firm’s </a:t>
            </a: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output will drop to zero.</a:t>
            </a:r>
            <a:endParaRPr lang="en-US" dirty="0" smtClean="0">
              <a:effectLst/>
            </a:endParaRPr>
          </a:p>
          <a:p>
            <a:pPr rtl="0" eaLnBrk="1" latinLnBrk="0" hangingPunct="1">
              <a:spcBef>
                <a:spcPts val="1800"/>
              </a:spcBef>
            </a:pP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firm faces a perfectly elastic demand curve, </a:t>
            </a:r>
            <a:r>
              <a:rPr lang="en-US" sz="16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US" sz="16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38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kern="0" dirty="0"/>
              <a:t>Total Revenue and Marginal Revenue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smtClean="0"/>
              <a:t>marginal revenue </a:t>
            </a:r>
            <a:r>
              <a:rPr lang="en-US" sz="2400" b="1" dirty="0"/>
              <a:t>(</a:t>
            </a:r>
            <a:r>
              <a:rPr lang="en-US" sz="2400" b="1" i="1" dirty="0"/>
              <a:t>MR</a:t>
            </a:r>
            <a:r>
              <a:rPr lang="en-US" sz="2400" b="1" dirty="0"/>
              <a:t>)</a:t>
            </a:r>
            <a:r>
              <a:rPr lang="en-US" sz="2400" b="1" dirty="0">
                <a:solidFill>
                  <a:srgbClr val="006668"/>
                </a:solidFill>
              </a:rPr>
              <a:t>  </a:t>
            </a:r>
            <a:r>
              <a:rPr lang="en-US" sz="2400" dirty="0"/>
              <a:t>The additional revenue that a firm takes in when it increases output by one additional </a:t>
            </a:r>
            <a:r>
              <a:rPr lang="en-US" sz="2400" dirty="0" smtClean="0"/>
              <a:t>unit. </a:t>
            </a:r>
            <a:r>
              <a:rPr lang="en-US" sz="2400" dirty="0"/>
              <a:t>In perfect competition, </a:t>
            </a:r>
            <a:r>
              <a:rPr lang="en-US" sz="2400" dirty="0" smtClean="0"/>
              <a:t>the marginal </a:t>
            </a:r>
            <a:r>
              <a:rPr lang="en-US" sz="2400" dirty="0"/>
              <a:t>revenue is equal </a:t>
            </a:r>
            <a:r>
              <a:rPr lang="en-US" sz="2400" dirty="0" smtClean="0"/>
              <a:t>to the price.</a:t>
            </a:r>
            <a:endParaRPr lang="en-US" sz="2400" dirty="0"/>
          </a:p>
          <a:p>
            <a:r>
              <a:rPr lang="en-US" sz="2400" dirty="0" smtClean="0"/>
              <a:t>The </a:t>
            </a:r>
            <a:r>
              <a:rPr lang="en-US" sz="2400" i="1" dirty="0" smtClean="0"/>
              <a:t>marginal revenue curve and the demand curve facing a competitive firm are identical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The horizontal line in Figure 8.9(b) can be thought of as both the demand curve facing the firm and its marginal revenue curve: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Equation: P star equals d equals MR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5334000"/>
            <a:ext cx="201771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370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Comparing Costs and Revenues to Maximize Profit </a:t>
            </a:r>
            <a:r>
              <a:rPr lang="en-US" sz="2000" i="1" dirty="0">
                <a:solidFill>
                  <a:prstClr val="white"/>
                </a:solidFill>
              </a:rPr>
              <a:t>(1 of </a:t>
            </a:r>
            <a:r>
              <a:rPr lang="en-US" sz="2000" i="1" dirty="0" smtClean="0">
                <a:solidFill>
                  <a:prstClr val="white"/>
                </a:solidFill>
              </a:rPr>
              <a:t>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/>
              <a:t>The Profit-Maximizing Level of </a:t>
            </a:r>
            <a:r>
              <a:rPr lang="en-US" sz="2400" b="1" dirty="0" smtClean="0"/>
              <a:t>Output</a:t>
            </a:r>
          </a:p>
          <a:p>
            <a:r>
              <a:rPr lang="en-US" sz="2400" dirty="0" smtClean="0"/>
              <a:t>As </a:t>
            </a:r>
            <a:r>
              <a:rPr lang="en-US" sz="2400" dirty="0"/>
              <a:t>long as marginal revenue is greater than marginal cost, even though the difference between the two is getting smaller, added output means added profit. </a:t>
            </a:r>
            <a:endParaRPr lang="en-US" sz="2400" dirty="0" smtClean="0"/>
          </a:p>
          <a:p>
            <a:r>
              <a:rPr lang="en-US" sz="2400" dirty="0" smtClean="0"/>
              <a:t>Whenever </a:t>
            </a:r>
            <a:r>
              <a:rPr lang="en-US" sz="2400" dirty="0"/>
              <a:t>marginal revenue exceeds marginal cost, the revenue gained by increasing output by 1 unit per period exceeds the cost incurred by doing so. </a:t>
            </a:r>
            <a:endParaRPr lang="en-US" sz="2400" dirty="0" smtClean="0"/>
          </a:p>
          <a:p>
            <a:r>
              <a:rPr lang="en-US" sz="2400" dirty="0"/>
              <a:t>The </a:t>
            </a:r>
            <a:r>
              <a:rPr lang="en-US" sz="2400" dirty="0" smtClean="0"/>
              <a:t>profit-maximizing </a:t>
            </a:r>
            <a:r>
              <a:rPr lang="en-US" sz="2400" dirty="0"/>
              <a:t>perfectly competitive firm will produce up </a:t>
            </a:r>
            <a:r>
              <a:rPr lang="en-US" sz="2400" dirty="0" smtClean="0"/>
              <a:t>to the point where the price of its output is just equal to short-run marginal cost—the </a:t>
            </a:r>
            <a:r>
              <a:rPr lang="en-US" sz="2400" dirty="0"/>
              <a:t>level of output at </a:t>
            </a:r>
            <a:r>
              <a:rPr lang="en-US" sz="2400" dirty="0" smtClean="0"/>
              <a:t>which</a:t>
            </a:r>
            <a:endParaRPr lang="en-US" sz="2400" dirty="0"/>
          </a:p>
        </p:txBody>
      </p:sp>
      <p:pic>
        <p:nvPicPr>
          <p:cNvPr id="6148" name="Picture 4" descr="Equation: P star equals MC.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5867400"/>
            <a:ext cx="1295400" cy="314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194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Comparing Costs and Revenues to Maximize </a:t>
            </a:r>
            <a:r>
              <a:rPr lang="en-US" dirty="0" smtClean="0"/>
              <a:t>Profit </a:t>
            </a:r>
            <a:r>
              <a:rPr lang="en-US" sz="2000" i="1" dirty="0" smtClean="0">
                <a:solidFill>
                  <a:prstClr val="white"/>
                </a:solidFill>
              </a:rPr>
              <a:t>(2 </a:t>
            </a:r>
            <a:r>
              <a:rPr lang="en-US" sz="2000" i="1" dirty="0">
                <a:solidFill>
                  <a:prstClr val="white"/>
                </a:solidFill>
              </a:rPr>
              <a:t>of </a:t>
            </a:r>
            <a:r>
              <a:rPr lang="en-US" sz="2000" i="1" dirty="0" smtClean="0">
                <a:solidFill>
                  <a:prstClr val="white"/>
                </a:solidFill>
              </a:rPr>
              <a:t>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/>
              <a:t>The Profit-Maximizing Level of </a:t>
            </a:r>
            <a:r>
              <a:rPr lang="en-US" sz="2400" b="1" dirty="0" smtClean="0"/>
              <a:t>Output</a:t>
            </a:r>
          </a:p>
          <a:p>
            <a:r>
              <a:rPr lang="en-US" sz="2400" dirty="0" smtClean="0"/>
              <a:t>The </a:t>
            </a:r>
            <a:r>
              <a:rPr lang="en-US" sz="2400" dirty="0"/>
              <a:t>profit-maximizing output level for </a:t>
            </a:r>
            <a:r>
              <a:rPr lang="en-US" sz="2400" i="1" dirty="0"/>
              <a:t>all</a:t>
            </a:r>
            <a:r>
              <a:rPr lang="en-US" sz="2400" dirty="0"/>
              <a:t> firms is the output level </a:t>
            </a:r>
            <a:r>
              <a:rPr lang="en-US" sz="2400" dirty="0" smtClean="0"/>
              <a:t>where </a:t>
            </a:r>
            <a:r>
              <a:rPr lang="en-US" sz="2400" i="1" dirty="0"/>
              <a:t>MR</a:t>
            </a:r>
            <a:r>
              <a:rPr lang="en-US" sz="2400" dirty="0"/>
              <a:t> = </a:t>
            </a:r>
            <a:r>
              <a:rPr lang="en-US" sz="2400" i="1" dirty="0"/>
              <a:t>MC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In perfect competition, however, </a:t>
            </a:r>
            <a:r>
              <a:rPr lang="en-US" sz="2400" i="1" dirty="0" smtClean="0"/>
              <a:t>MR </a:t>
            </a:r>
            <a:r>
              <a:rPr lang="en-US" sz="2400" i="1" dirty="0"/>
              <a:t>= </a:t>
            </a:r>
            <a:r>
              <a:rPr lang="en-US" sz="2400" i="1" dirty="0" smtClean="0"/>
              <a:t>P</a:t>
            </a:r>
            <a:r>
              <a:rPr lang="en-US" sz="2400" dirty="0" smtClean="0"/>
              <a:t>, as shown earlier. Hence, for perfectly competitive firms, we can rewrite our profit-maximizing condition as </a:t>
            </a:r>
            <a:r>
              <a:rPr lang="en-US" sz="2400" i="1" dirty="0" smtClean="0"/>
              <a:t>P</a:t>
            </a:r>
            <a:r>
              <a:rPr lang="en-US" sz="2400" dirty="0" smtClean="0"/>
              <a:t> = </a:t>
            </a:r>
            <a:r>
              <a:rPr lang="en-US" sz="2400" i="1" dirty="0" smtClean="0"/>
              <a:t>MC</a:t>
            </a:r>
            <a:r>
              <a:rPr lang="en-US" sz="2400" dirty="0" smtClean="0"/>
              <a:t>.</a:t>
            </a:r>
          </a:p>
          <a:p>
            <a:r>
              <a:rPr lang="en-US" sz="2400" i="1" dirty="0" smtClean="0"/>
              <a:t>Important </a:t>
            </a:r>
            <a:r>
              <a:rPr lang="en-US" sz="2400" i="1" dirty="0"/>
              <a:t>note: The key idea here is that firms will produce as long as marginal revenue exceeds marginal cost</a:t>
            </a:r>
            <a:r>
              <a:rPr lang="en-US" sz="2400" i="1" dirty="0" smtClean="0"/>
              <a:t>. </a:t>
            </a:r>
            <a:endParaRPr lang="en-US" sz="2400" dirty="0"/>
          </a:p>
        </p:txBody>
      </p:sp>
      <p:pic>
        <p:nvPicPr>
          <p:cNvPr id="7171" name="Picture 3" descr="Equation: M R equals M C&#10;" hidden="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530" y="2540000"/>
            <a:ext cx="1443789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hidden="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149599"/>
            <a:ext cx="962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767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FIGURE 8.10  The Profit-Maximizing Level of Output for a Perfectly Competitive </a:t>
            </a:r>
            <a:r>
              <a:rPr lang="en-US" sz="2000" b="1" dirty="0" smtClean="0"/>
              <a:t>Firm</a:t>
            </a:r>
            <a:endParaRPr lang="en-US" sz="2000" b="1" dirty="0"/>
          </a:p>
        </p:txBody>
      </p:sp>
      <p:pic>
        <p:nvPicPr>
          <p:cNvPr id="4" name="Picture 3" descr="Two x-y graphs present the profit-maximizing level of output for a perfectly competitive firm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990600"/>
            <a:ext cx="8143716" cy="39624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3400" y="4800600"/>
            <a:ext cx="8229600" cy="1504208"/>
          </a:xfrm>
        </p:spPr>
        <p:txBody>
          <a:bodyPr/>
          <a:lstStyle/>
          <a:p>
            <a:pPr>
              <a:spcBef>
                <a:spcPts val="1500"/>
              </a:spcBef>
            </a:pPr>
            <a:r>
              <a:rPr lang="en-US" sz="1400" dirty="0"/>
              <a:t>If price is above marginal cost, as it is at every quantity less than 300 units of output, profits can be increased by raising output; each additional unit increases revenues by more than it costs to produce the additional output because P &gt; MC. Beyond q* = 300, however, added output will reduce profits</a:t>
            </a:r>
            <a:r>
              <a:rPr lang="en-US" sz="1400" dirty="0" smtClean="0"/>
              <a:t>.</a:t>
            </a:r>
            <a:endParaRPr lang="en-US" sz="1400" dirty="0"/>
          </a:p>
          <a:p>
            <a:pPr>
              <a:spcBef>
                <a:spcPts val="1500"/>
              </a:spcBef>
            </a:pPr>
            <a:r>
              <a:rPr lang="en-US" sz="1400" dirty="0"/>
              <a:t>At 340 units of output, an additional unit of output costs more to produce than it will bring in revenue when sold on the market. Profit-maximizing output is thus q*, the point at which P = MC</a:t>
            </a:r>
            <a:r>
              <a:rPr lang="en-US" sz="140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66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Numerical </a:t>
            </a:r>
            <a:r>
              <a:rPr lang="en-US" dirty="0" smtClean="0"/>
              <a:t>Example </a:t>
            </a:r>
            <a:r>
              <a:rPr lang="en-US" sz="2000" i="1" dirty="0">
                <a:solidFill>
                  <a:prstClr val="white"/>
                </a:solidFill>
              </a:rPr>
              <a:t>(1 of </a:t>
            </a:r>
            <a:r>
              <a:rPr lang="en-US" sz="2000" i="1" dirty="0" smtClean="0">
                <a:solidFill>
                  <a:prstClr val="white"/>
                </a:solidFill>
              </a:rPr>
              <a:t>2)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7200"/>
          </a:xfrm>
        </p:spPr>
        <p:txBody>
          <a:bodyPr/>
          <a:lstStyle/>
          <a:p>
            <a:pPr marL="0" indent="0" fontAlgn="base">
              <a:spcBef>
                <a:spcPct val="10000"/>
              </a:spcBef>
              <a:spcAft>
                <a:spcPct val="10000"/>
              </a:spcAft>
              <a:buClrTx/>
              <a:buSzTx/>
              <a:buNone/>
              <a:defRPr/>
            </a:pPr>
            <a:r>
              <a:rPr lang="en-US" sz="2000" b="1" dirty="0">
                <a:latin typeface="Arial" charset="0"/>
                <a:cs typeface="Arial" charset="0"/>
              </a:rPr>
              <a:t>TABLE 8.6   Profit Analysis for a Simple Firm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89635365"/>
                  </p:ext>
                </p:extLst>
              </p:nvPr>
            </p:nvGraphicFramePr>
            <p:xfrm>
              <a:off x="990600" y="2133600"/>
              <a:ext cx="7391400" cy="40589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23925"/>
                    <a:gridCol w="923925"/>
                    <a:gridCol w="923925"/>
                    <a:gridCol w="923925"/>
                    <a:gridCol w="923925"/>
                    <a:gridCol w="923925"/>
                    <a:gridCol w="923925"/>
                    <a:gridCol w="923925"/>
                  </a:tblGrid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(1)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q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(2)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TFC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(3)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TVC</a:t>
                          </a:r>
                          <a:endParaRPr kumimoji="0" lang="en-US" sz="18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</a:endParaRP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(4)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MC</a:t>
                          </a:r>
                          <a:endParaRPr kumimoji="0" lang="en-US" sz="18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</a:endParaRP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(5)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P 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=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 MR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(6)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TR</a:t>
                          </a:r>
                          <a:b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P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 × 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q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)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(7)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TC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TFC 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+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 TVC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)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(8)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Profit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TR 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 kern="1200" smtClean="0">
                                  <a:solidFill>
                                    <a:schemeClr val="dk1"/>
                                  </a:solidFill>
                                  <a:effectLst/>
                                  <a:latin typeface="Cambria Math"/>
                                  <a:ea typeface="+mn-ea"/>
                                  <a:cs typeface="+mn-cs"/>
                                </a:rPr>
                                <m:t>−</m:t>
                              </m:r>
                            </m:oMath>
                          </a14:m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 TC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)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$ 15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$ 15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$ 20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</a:t>
                          </a:r>
                          <a14:m>
                            <m:oMath xmlns:m="http://schemas.openxmlformats.org/officeDocument/2006/math">
                              <m:r>
                                <a:rPr lang="en-US" sz="1800" i="1" kern="1200" smtClean="0">
                                  <a:solidFill>
                                    <a:schemeClr val="dk1"/>
                                  </a:solidFill>
                                  <a:effectLst/>
                                  <a:latin typeface="Cambria Math"/>
                                  <a:ea typeface="+mn-ea"/>
                                  <a:cs typeface="+mn-cs"/>
                                </a:rPr>
                                <m:t>−10</m:t>
                              </m:r>
                            </m:oMath>
                          </a14:m>
                          <a:endParaRPr kumimoji="0" lang="en-US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</a:endParaRP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14:m>
                            <m:oMath xmlns:m="http://schemas.openxmlformats.org/officeDocument/2006/math">
                              <m:r>
                                <a:rPr lang="en-US" sz="1600" i="1" kern="1200" smtClean="0">
                                  <a:solidFill>
                                    <a:schemeClr val="dk1"/>
                                  </a:solidFill>
                                  <a:effectLst/>
                                  <a:latin typeface="Cambria Math"/>
                                  <a:ea typeface="+mn-ea"/>
                                  <a:cs typeface="+mn-cs"/>
                                </a:rPr>
                                <m:t>−</m:t>
                              </m:r>
                            </m:oMath>
                          </a14:m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45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60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40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4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75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60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80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90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90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6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4289635365"/>
                  </p:ext>
                </p:extLst>
              </p:nvPr>
            </p:nvGraphicFramePr>
            <p:xfrm>
              <a:off x="990600" y="2133600"/>
              <a:ext cx="7391400" cy="40589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23925"/>
                    <a:gridCol w="923925"/>
                    <a:gridCol w="923925"/>
                    <a:gridCol w="923925"/>
                    <a:gridCol w="923925"/>
                    <a:gridCol w="923925"/>
                    <a:gridCol w="923925"/>
                    <a:gridCol w="923925"/>
                  </a:tblGrid>
                  <a:tr h="14630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(1)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q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(2)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TFC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(3)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TVC</a:t>
                          </a:r>
                          <a:endParaRPr kumimoji="0" lang="en-US" sz="18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</a:endParaRP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(4)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MC</a:t>
                          </a:r>
                          <a:endParaRPr kumimoji="0" lang="en-US" sz="18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</a:endParaRP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(5)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P 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=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 MR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(6)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TR</a:t>
                          </a:r>
                          <a:b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P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 × 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q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)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(7)</a:t>
                          </a:r>
                          <a:br>
                            <a:rPr kumimoji="0" lang="en-US" sz="1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TC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/>
                          </a:r>
                          <a:b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</a:b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(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TFC 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+</a:t>
                          </a:r>
                          <a:r>
                            <a:rPr kumimoji="0" lang="en-US" sz="1800" b="0" i="1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 TVC</a:t>
                          </a:r>
                          <a:r>
                            <a:rPr kumimoji="0" lang="en-US" sz="1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)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703311" t="-2083" b="-180417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$ 15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$ 15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$ 20</a:t>
                          </a:r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91436" marT="45724" marB="45724" horzOverflow="overflow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3"/>
                          <a:stretch>
                            <a:fillRect l="-703311" t="-401639" b="-609836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91436" marT="45724" marB="45724" horzOverflow="overflow">
                        <a:blipFill rotWithShape="1">
                          <a:blip r:embed="rId3"/>
                          <a:stretch>
                            <a:fillRect l="-703311" t="-501639" b="-509836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45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60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40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4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75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60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80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30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90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90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noFill/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6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15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20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10000"/>
                            </a:spcBef>
                            <a:spcAft>
                              <a:spcPct val="1000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en-US" sz="16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charset="0"/>
                            </a:rPr>
                            <a:t>0</a:t>
                          </a:r>
                        </a:p>
                      </a:txBody>
                      <a:tcPr marL="0" marR="91436" marT="45724" marB="45724" horzOverflow="overflow"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56661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Numerical </a:t>
            </a:r>
            <a:r>
              <a:rPr lang="en-US" dirty="0" smtClean="0"/>
              <a:t>Example </a:t>
            </a:r>
            <a:r>
              <a:rPr lang="en-US" sz="2000" i="1" dirty="0" smtClean="0">
                <a:solidFill>
                  <a:prstClr val="white"/>
                </a:solidFill>
              </a:rPr>
              <a:t>(2 </a:t>
            </a:r>
            <a:r>
              <a:rPr lang="en-US" sz="2000" i="1" dirty="0">
                <a:solidFill>
                  <a:prstClr val="white"/>
                </a:solidFill>
              </a:rPr>
              <a:t>of </a:t>
            </a:r>
            <a:r>
              <a:rPr lang="en-US" sz="2000" i="1" dirty="0" smtClean="0">
                <a:solidFill>
                  <a:prstClr val="white"/>
                </a:solidFill>
              </a:rPr>
              <a:t>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If firms can produce fractional units, it is optimal to produce between 4 and 5 units. </a:t>
            </a:r>
            <a:endParaRPr lang="en-US" sz="2400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profit-maximizing level of output is thus between 4 and 5 units. </a:t>
            </a:r>
            <a:endParaRPr lang="en-US" sz="2400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firm continues to increase output as long as price (marginal </a:t>
            </a:r>
            <a:r>
              <a:rPr lang="en-US" sz="2400" dirty="0" smtClean="0"/>
              <a:t>revenue) is </a:t>
            </a:r>
            <a:r>
              <a:rPr lang="en-US" sz="2400" dirty="0"/>
              <a:t>greater than marginal cost</a:t>
            </a:r>
          </a:p>
        </p:txBody>
      </p:sp>
    </p:spTree>
    <p:extLst>
      <p:ext uri="{BB962C8B-B14F-4D97-AF65-F5344CB8AC3E}">
        <p14:creationId xmlns:p14="http://schemas.microsoft.com/office/powerpoint/2010/main" val="160323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Short-Run Supply </a:t>
            </a:r>
            <a:r>
              <a:rPr lang="en-US" dirty="0"/>
              <a:t>C</a:t>
            </a:r>
            <a:r>
              <a:rPr lang="en-US" dirty="0" smtClean="0"/>
              <a:t>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5000"/>
              </a:lnSpc>
            </a:pPr>
            <a:r>
              <a:rPr lang="en-US" sz="2400" dirty="0"/>
              <a:t>At any market price</a:t>
            </a:r>
            <a:r>
              <a:rPr lang="en-US" sz="2400" dirty="0" smtClean="0"/>
              <a:t>, </a:t>
            </a:r>
            <a:r>
              <a:rPr lang="en-US" sz="2400" dirty="0"/>
              <a:t>the marginal cost curve shows the output level that maximizes profit.</a:t>
            </a:r>
          </a:p>
          <a:p>
            <a:pPr>
              <a:lnSpc>
                <a:spcPct val="105000"/>
              </a:lnSpc>
            </a:pPr>
            <a:r>
              <a:rPr lang="en-US" sz="2400" dirty="0"/>
              <a:t>Thus, the marginal cost curve of a perfectly competitive profit-maximizing firm is the firm’s short-run supply curve</a:t>
            </a:r>
            <a:r>
              <a:rPr lang="en-US" sz="2400" dirty="0" smtClean="0"/>
              <a:t>. </a:t>
            </a:r>
          </a:p>
          <a:p>
            <a:pPr>
              <a:lnSpc>
                <a:spcPct val="105000"/>
              </a:lnSpc>
            </a:pPr>
            <a:r>
              <a:rPr lang="en-US" sz="2400" dirty="0" smtClean="0"/>
              <a:t>This is true except when price is so low that it pays a firm to shut down—a point that will be discussed in Chapter 9.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54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066800"/>
          </a:xfrm>
        </p:spPr>
        <p:txBody>
          <a:bodyPr/>
          <a:lstStyle/>
          <a:p>
            <a:r>
              <a:rPr lang="en-US" sz="2000" b="1" dirty="0" smtClean="0"/>
              <a:t>FIGURE </a:t>
            </a:r>
            <a:r>
              <a:rPr lang="en-US" sz="2000" b="1" dirty="0"/>
              <a:t>8.11  Marginal Cost Is the Supply Curve of a Perfectly Competitive </a:t>
            </a:r>
            <a:r>
              <a:rPr lang="en-US" sz="2000" b="1" dirty="0" smtClean="0"/>
              <a:t>Firm</a:t>
            </a:r>
            <a:endParaRPr lang="en-US" sz="2000" b="1" dirty="0"/>
          </a:p>
        </p:txBody>
      </p:sp>
      <p:pic>
        <p:nvPicPr>
          <p:cNvPr id="4" name="Picture 3" descr="Two x-y graphs demonstrate marginal cost is the supply curve of a perfectly competitive firm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1298864"/>
            <a:ext cx="7946065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58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 TERMS AND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76800"/>
          </a:xfrm>
        </p:spPr>
        <p:txBody>
          <a:bodyPr numCol="2"/>
          <a:lstStyle/>
          <a:p>
            <a:pPr marL="285750" indent="-285750">
              <a:spcBef>
                <a:spcPct val="40000"/>
              </a:spcBef>
            </a:pPr>
            <a:r>
              <a:rPr lang="en-US" sz="1800" dirty="0"/>
              <a:t>average fixed cost (AFC)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average total cost (ATC) 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average variable cost (AVC)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fixed cost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homogeneous products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marginal cost (MC)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marginal revenue (</a:t>
            </a:r>
            <a:r>
              <a:rPr lang="en-US" sz="1800" dirty="0" smtClean="0"/>
              <a:t>MR)</a:t>
            </a:r>
            <a:endParaRPr lang="en-US" sz="1800" dirty="0"/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perfect competition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spreading overhead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total cost (TC)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total fixed costs (TFC) or overhead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total revenue (TR</a:t>
            </a:r>
            <a:r>
              <a:rPr lang="en-US" sz="1800" dirty="0" smtClean="0"/>
              <a:t>)</a:t>
            </a:r>
            <a:endParaRPr lang="en-US" sz="1800" dirty="0"/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total variable cost (TVC</a:t>
            </a:r>
            <a:r>
              <a:rPr lang="en-US" sz="1800" dirty="0" smtClean="0"/>
              <a:t>)</a:t>
            </a:r>
            <a:endParaRPr lang="en-US" sz="1800" dirty="0"/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total variable cost curve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variable cost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Equations: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TC = TFC + TVC 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AFC = TFC/q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slope of TVC = MC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AVC = TVC/q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ATC = TC/q = AFC + AVC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TR = P × q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profit-maximizing level of output for all firms: </a:t>
            </a:r>
            <a:r>
              <a:rPr lang="en-US" sz="1800" dirty="0" smtClean="0"/>
              <a:t>MR </a:t>
            </a:r>
            <a:r>
              <a:rPr lang="en-US" sz="1800" dirty="0"/>
              <a:t>= MC </a:t>
            </a:r>
          </a:p>
          <a:p>
            <a:pPr marL="285750" indent="-285750">
              <a:spcBef>
                <a:spcPct val="40000"/>
              </a:spcBef>
            </a:pPr>
            <a:r>
              <a:rPr lang="en-US" sz="1800" dirty="0"/>
              <a:t>profit-maximizing level of output for perfectly competitive firms: P = </a:t>
            </a:r>
            <a:r>
              <a:rPr lang="en-US" sz="1800" dirty="0" smtClean="0"/>
              <a:t>MC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52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08 Lectur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EEEEEE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000"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1_508 Lectur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EEEEEE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000"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F69E532F7700489650E8884352744B" ma:contentTypeVersion="2" ma:contentTypeDescription="Create a new document." ma:contentTypeScope="" ma:versionID="21162a73ebbf51e266aa4ff675492cb4">
  <xsd:schema xmlns:xsd="http://www.w3.org/2001/XMLSchema" xmlns:xs="http://www.w3.org/2001/XMLSchema" xmlns:p="http://schemas.microsoft.com/office/2006/metadata/properties" xmlns:ns2="63c88581-66d3-4c4b-b17e-ac5147f914c3" targetNamespace="http://schemas.microsoft.com/office/2006/metadata/properties" ma:root="true" ma:fieldsID="669e074ff02c088f785d451df36e0a5a" ns2:_="">
    <xsd:import namespace="63c88581-66d3-4c4b-b17e-ac5147f914c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c88581-66d3-4c4b-b17e-ac5147f914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012E667-B5E8-46E7-8073-3956EFACE393}"/>
</file>

<file path=customXml/itemProps2.xml><?xml version="1.0" encoding="utf-8"?>
<ds:datastoreItem xmlns:ds="http://schemas.openxmlformats.org/officeDocument/2006/customXml" ds:itemID="{E7A2CA67-4612-4F2B-A86F-02D8A80C74E6}"/>
</file>

<file path=customXml/itemProps3.xml><?xml version="1.0" encoding="utf-8"?>
<ds:datastoreItem xmlns:ds="http://schemas.openxmlformats.org/officeDocument/2006/customXml" ds:itemID="{ECB617F3-2A4A-4C26-BA9B-991E0DCFD48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2434</TotalTime>
  <Words>2628</Words>
  <Application>Microsoft Office PowerPoint</Application>
  <PresentationFormat>On-screen Show (4:3)</PresentationFormat>
  <Paragraphs>450</Paragraphs>
  <Slides>40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508 Lecture</vt:lpstr>
      <vt:lpstr>1_508 Lecture</vt:lpstr>
      <vt:lpstr>Principles of Microeconomics</vt:lpstr>
      <vt:lpstr>Chapter Outline and Learning Objectives</vt:lpstr>
      <vt:lpstr>Chapter 8  Short-Run Costs and Output Decisions (1 of 2)</vt:lpstr>
      <vt:lpstr>Chapter 8  Short-Run Costs and Output Decisions (2 of 2)</vt:lpstr>
      <vt:lpstr>Costs in the Short Run</vt:lpstr>
      <vt:lpstr>Fixed Costs (1 of 2)</vt:lpstr>
      <vt:lpstr>Fixed Costs (2 of 2)</vt:lpstr>
      <vt:lpstr>FIGURE 8.2  Short-Run Fixed Cost (Total and Average) of a Hypothetical Firm</vt:lpstr>
      <vt:lpstr>Variable Costs (1 of 6)</vt:lpstr>
      <vt:lpstr>TABLE 8.2  Derivation of Total Variable Cost Schedule from Technology and Factor Prices</vt:lpstr>
      <vt:lpstr>FIGURE 8.3  Total Variable Cost Curve</vt:lpstr>
      <vt:lpstr>Variable Costs (2 of 6)</vt:lpstr>
      <vt:lpstr>TABLE 8.3  Derivation of Marginal Cost from Total Variable Cost</vt:lpstr>
      <vt:lpstr>Variable Costs (3 of 6)</vt:lpstr>
      <vt:lpstr>FIGURE 8.4  Declining Marginal Product Implies That Marginal Cost Will Eventually Rise with Output</vt:lpstr>
      <vt:lpstr>Variable Costs (4 of 6)</vt:lpstr>
      <vt:lpstr>FIGURE 8.5  Total Variable Cost and Marginal Cost for a Typical Firm</vt:lpstr>
      <vt:lpstr>Variable Costs (5 of 6)</vt:lpstr>
      <vt:lpstr>TABLE 8.4  Short-Run Costs of a Hypothetical Firm</vt:lpstr>
      <vt:lpstr>Variable Costs (6 of 6)</vt:lpstr>
      <vt:lpstr> FIGURE 8.6  More Short-Run Costs</vt:lpstr>
      <vt:lpstr>ECONOMICS IN PRACTICE                  The Cost Structure of a Rock Concert: Welcome to New York</vt:lpstr>
      <vt:lpstr>Total Costs (1 of 4)</vt:lpstr>
      <vt:lpstr>Total Costs (2 of 4)</vt:lpstr>
      <vt:lpstr>Total Costs (3 of 4)</vt:lpstr>
      <vt:lpstr>FIGURE 8.8  Average Total Cost = Average Variable Cost + Average Fixed Cost </vt:lpstr>
      <vt:lpstr>Total Costs (4 of 4)</vt:lpstr>
      <vt:lpstr>Short-Run Costs: A Review</vt:lpstr>
      <vt:lpstr>Output Decisions: Revenues, Costs, and Profit Maximization (1 of 2)</vt:lpstr>
      <vt:lpstr>Output Decisions: Revenues, Costs, and Profit Maximization (2 of 2)</vt:lpstr>
      <vt:lpstr>FIGURE 8.9  Demand Facing a Single Firm in a Perfectly Competitive Market</vt:lpstr>
      <vt:lpstr>Total Revenue and Marginal Revenue</vt:lpstr>
      <vt:lpstr>Comparing Costs and Revenues to Maximize Profit (1 of 2)</vt:lpstr>
      <vt:lpstr>Comparing Costs and Revenues to Maximize Profit (2 of 2)</vt:lpstr>
      <vt:lpstr>FIGURE 8.10  The Profit-Maximizing Level of Output for a Perfectly Competitive Firm</vt:lpstr>
      <vt:lpstr>A Numerical Example (1 of 2)</vt:lpstr>
      <vt:lpstr>A Numerical Example (2 of 2)</vt:lpstr>
      <vt:lpstr>The Short-Run Supply Curve</vt:lpstr>
      <vt:lpstr>FIGURE 8.11  Marginal Cost Is the Supply Curve of a Perfectly Competitive Firm</vt:lpstr>
      <vt:lpstr>REVIEW TERMS AND CONCEPTS</vt:lpstr>
    </vt:vector>
  </TitlesOfParts>
  <Company>Pearson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Economics, Case/Fair/Oster, Eleventh Edition</dc:title>
  <dc:subject>Chapter 2  The Scope and Method of Economics</dc:subject>
  <dc:creator>Jim Lee</dc:creator>
  <cp:keywords>Economics</cp:keywords>
  <cp:lastModifiedBy>sameerjena</cp:lastModifiedBy>
  <cp:revision>446</cp:revision>
  <dcterms:created xsi:type="dcterms:W3CDTF">2014-10-10T17:07:42Z</dcterms:created>
  <dcterms:modified xsi:type="dcterms:W3CDTF">2016-07-15T15:42:53Z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0x01010099F69E532F7700489650E8884352744B</vt:lpwstr>
  </property>
</Properties>
</file>