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2" r:id="rId4"/>
    <p:sldMasterId id="2147483670" r:id="rId5"/>
  </p:sldMasterIdLst>
  <p:notesMasterIdLst>
    <p:notesMasterId r:id="rId60"/>
  </p:notesMasterIdLst>
  <p:handoutMasterIdLst>
    <p:handoutMasterId r:id="rId61"/>
  </p:handoutMasterIdLst>
  <p:sldIdLst>
    <p:sldId id="257" r:id="rId6"/>
    <p:sldId id="344" r:id="rId7"/>
    <p:sldId id="343" r:id="rId8"/>
    <p:sldId id="345" r:id="rId9"/>
    <p:sldId id="388" r:id="rId10"/>
    <p:sldId id="389" r:id="rId11"/>
    <p:sldId id="348" r:id="rId12"/>
    <p:sldId id="347" r:id="rId13"/>
    <p:sldId id="390" r:id="rId14"/>
    <p:sldId id="391" r:id="rId15"/>
    <p:sldId id="392" r:id="rId16"/>
    <p:sldId id="351" r:id="rId17"/>
    <p:sldId id="393" r:id="rId18"/>
    <p:sldId id="394" r:id="rId19"/>
    <p:sldId id="356" r:id="rId20"/>
    <p:sldId id="350" r:id="rId21"/>
    <p:sldId id="395" r:id="rId22"/>
    <p:sldId id="396" r:id="rId23"/>
    <p:sldId id="353" r:id="rId24"/>
    <p:sldId id="397" r:id="rId25"/>
    <p:sldId id="398" r:id="rId26"/>
    <p:sldId id="399" r:id="rId27"/>
    <p:sldId id="400" r:id="rId28"/>
    <p:sldId id="401" r:id="rId29"/>
    <p:sldId id="355" r:id="rId30"/>
    <p:sldId id="352" r:id="rId31"/>
    <p:sldId id="402" r:id="rId32"/>
    <p:sldId id="403" r:id="rId33"/>
    <p:sldId id="357" r:id="rId34"/>
    <p:sldId id="384" r:id="rId35"/>
    <p:sldId id="358" r:id="rId36"/>
    <p:sldId id="404" r:id="rId37"/>
    <p:sldId id="405" r:id="rId38"/>
    <p:sldId id="382" r:id="rId39"/>
    <p:sldId id="385" r:id="rId40"/>
    <p:sldId id="406" r:id="rId41"/>
    <p:sldId id="407" r:id="rId42"/>
    <p:sldId id="361" r:id="rId43"/>
    <p:sldId id="362" r:id="rId44"/>
    <p:sldId id="408" r:id="rId45"/>
    <p:sldId id="363" r:id="rId46"/>
    <p:sldId id="409" r:id="rId47"/>
    <p:sldId id="365" r:id="rId48"/>
    <p:sldId id="366" r:id="rId49"/>
    <p:sldId id="410" r:id="rId50"/>
    <p:sldId id="369" r:id="rId51"/>
    <p:sldId id="371" r:id="rId52"/>
    <p:sldId id="372" r:id="rId53"/>
    <p:sldId id="386" r:id="rId54"/>
    <p:sldId id="370" r:id="rId55"/>
    <p:sldId id="387" r:id="rId56"/>
    <p:sldId id="376" r:id="rId57"/>
    <p:sldId id="377" r:id="rId58"/>
    <p:sldId id="375" r:id="rId59"/>
  </p:sldIdLst>
  <p:sldSz cx="9144000" cy="6858000" type="screen4x3"/>
  <p:notesSz cx="6858000" cy="9144000"/>
  <p:custDataLst>
    <p:tags r:id="rId62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itty wilson" initials="kw" lastIdx="2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53" autoAdjust="0"/>
    <p:restoredTop sz="86384" autoAdjust="0"/>
  </p:normalViewPr>
  <p:slideViewPr>
    <p:cSldViewPr>
      <p:cViewPr varScale="1">
        <p:scale>
          <a:sx n="76" d="100"/>
          <a:sy n="76" d="100"/>
        </p:scale>
        <p:origin x="1085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836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42" d="100"/>
          <a:sy n="42" d="100"/>
        </p:scale>
        <p:origin x="-725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63" Type="http://schemas.openxmlformats.org/officeDocument/2006/relationships/commentAuthors" Target="commentAuthor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66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61" Type="http://schemas.openxmlformats.org/officeDocument/2006/relationships/handoutMaster" Target="handoutMasters/handoutMaster1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presProps" Target="presProp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tableStyles" Target="tableStyles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notesMaster" Target="notesMasters/notesMaster1.xml"/><Relationship Id="rId65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20697D-9FAB-4B3A-A70A-1D62C906C4DB}" type="datetimeFigureOut">
              <a:rPr lang="en-US" smtClean="0"/>
              <a:pPr/>
              <a:t>2/21/2026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CC7948-574B-4A85-88D7-DE2530B525D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53607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22C16C-0260-4B39-96A8-73E8B504E071}" type="datetimeFigureOut">
              <a:rPr lang="en-US" smtClean="0"/>
              <a:pPr/>
              <a:t>2/21/2026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04E23-57C8-46BF-A38E-3B9709954C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0503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3D6722-9B4D-4E29-B226-C325925A8118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04100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9250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81548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50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16093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51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56317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4E23-57C8-46BF-A38E-3B9709954C77}" type="slidenum">
              <a:rPr lang="en-US" smtClean="0"/>
              <a:pPr/>
              <a:t>54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1288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ter Ope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 bwMode="white">
          <a:xfrm>
            <a:off x="0" y="0"/>
            <a:ext cx="9144000" cy="13716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457200" y="215372"/>
            <a:ext cx="8229600" cy="622828"/>
          </a:xfrm>
        </p:spPr>
        <p:txBody>
          <a:bodyPr anchor="t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816430"/>
            <a:ext cx="8229600" cy="47897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 smtClean="0"/>
              <a:t>Add edition here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 hasCustomPrompt="1"/>
          </p:nvPr>
        </p:nvSpPr>
        <p:spPr>
          <a:xfrm>
            <a:off x="5029200" y="1600201"/>
            <a:ext cx="3657600" cy="1600199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4400" baseline="0"/>
            </a:lvl1pPr>
            <a:lvl2pPr marL="0" indent="0">
              <a:spcBef>
                <a:spcPts val="0"/>
              </a:spcBef>
              <a:buNone/>
              <a:defRPr sz="4400"/>
            </a:lvl2pPr>
            <a:lvl3pPr marL="0" indent="0">
              <a:spcBef>
                <a:spcPts val="0"/>
              </a:spcBef>
              <a:buNone/>
              <a:defRPr sz="4400"/>
            </a:lvl3pPr>
            <a:lvl4pPr marL="0" indent="0">
              <a:spcBef>
                <a:spcPts val="0"/>
              </a:spcBef>
              <a:buNone/>
              <a:defRPr sz="4400"/>
            </a:lvl4pPr>
            <a:lvl5pPr marL="0" indent="0">
              <a:spcBef>
                <a:spcPts val="0"/>
              </a:spcBef>
              <a:buNone/>
              <a:defRPr sz="4400"/>
            </a:lvl5pPr>
            <a:lvl6pPr marL="0" indent="0">
              <a:spcBef>
                <a:spcPts val="0"/>
              </a:spcBef>
              <a:buNone/>
              <a:defRPr sz="4400"/>
            </a:lvl6pPr>
            <a:lvl7pPr marL="0" indent="0">
              <a:spcBef>
                <a:spcPts val="0"/>
              </a:spcBef>
              <a:buNone/>
              <a:defRPr sz="4400"/>
            </a:lvl7pPr>
            <a:lvl8pPr marL="0" indent="0">
              <a:spcBef>
                <a:spcPts val="0"/>
              </a:spcBef>
              <a:buNone/>
              <a:defRPr sz="4400"/>
            </a:lvl8pPr>
            <a:lvl9pPr marL="0" indent="0">
              <a:spcBef>
                <a:spcPts val="0"/>
              </a:spcBef>
              <a:buNone/>
              <a:defRPr sz="4400"/>
            </a:lvl9pPr>
          </a:lstStyle>
          <a:p>
            <a:pPr lvl="0"/>
            <a:r>
              <a:rPr lang="en-US" dirty="0" smtClean="0"/>
              <a:t>Chapter ##</a:t>
            </a:r>
            <a:endParaRPr lang="en-US" dirty="0"/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5" hasCustomPrompt="1"/>
          </p:nvPr>
        </p:nvSpPr>
        <p:spPr>
          <a:xfrm>
            <a:off x="5029200" y="3200400"/>
            <a:ext cx="3657600" cy="2925763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/>
            </a:lvl1pPr>
            <a:lvl2pPr marL="0" indent="0">
              <a:spcBef>
                <a:spcPts val="0"/>
              </a:spcBef>
              <a:buNone/>
              <a:defRPr/>
            </a:lvl2pPr>
            <a:lvl3pPr marL="0" indent="0">
              <a:spcBef>
                <a:spcPts val="0"/>
              </a:spcBef>
              <a:buNone/>
              <a:defRPr/>
            </a:lvl3pPr>
            <a:lvl4pPr marL="0" indent="0">
              <a:spcBef>
                <a:spcPts val="0"/>
              </a:spcBef>
              <a:buNone/>
              <a:defRPr/>
            </a:lvl4pPr>
            <a:lvl5pPr marL="0" indent="0">
              <a:spcBef>
                <a:spcPts val="0"/>
              </a:spcBef>
              <a:buNone/>
              <a:defRPr/>
            </a:lvl5pPr>
            <a:lvl6pPr marL="0" indent="0">
              <a:spcBef>
                <a:spcPts val="0"/>
              </a:spcBef>
              <a:buNone/>
              <a:defRPr/>
            </a:lvl6pPr>
            <a:lvl7pPr marL="0" indent="0">
              <a:spcBef>
                <a:spcPts val="0"/>
              </a:spcBef>
              <a:buNone/>
              <a:defRPr/>
            </a:lvl7pPr>
            <a:lvl8pPr marL="0" indent="0">
              <a:spcBef>
                <a:spcPts val="0"/>
              </a:spcBef>
              <a:buNone/>
              <a:defRPr/>
            </a:lvl8pPr>
            <a:lvl9pPr marL="0" indent="0">
              <a:spcBef>
                <a:spcPts val="0"/>
              </a:spcBef>
              <a:buNone/>
              <a:defRPr/>
            </a:lvl9pPr>
          </a:lstStyle>
          <a:p>
            <a:pPr lvl="0"/>
            <a:r>
              <a:rPr lang="en-US" dirty="0" smtClean="0"/>
              <a:t>Chapter title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274605" y="6508775"/>
            <a:ext cx="8401308" cy="235463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382000" y="6553200"/>
            <a:ext cx="551783" cy="182880"/>
          </a:xfrm>
          <a:prstGeom prst="rect">
            <a:avLst/>
          </a:prstGeom>
        </p:spPr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 bwMode="white">
          <a:xfrm>
            <a:off x="-7938" y="6435725"/>
            <a:ext cx="9161464" cy="43021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Copyright" descr="Copyright 2015, 2012, 2009"/>
          <p:cNvSpPr txBox="1">
            <a:spLocks noChangeArrowheads="1"/>
          </p:cNvSpPr>
          <p:nvPr/>
        </p:nvSpPr>
        <p:spPr bwMode="auto">
          <a:xfrm>
            <a:off x="1456104" y="6442685"/>
            <a:ext cx="6036469" cy="423862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1200" b="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Copyright © 2017 Pearson Education, Ltd. </a:t>
            </a:r>
          </a:p>
        </p:txBody>
      </p:sp>
      <p:sp>
        <p:nvSpPr>
          <p:cNvPr id="13" name="TextBox 12"/>
          <p:cNvSpPr txBox="1"/>
          <p:nvPr userDrawn="1"/>
        </p:nvSpPr>
        <p:spPr>
          <a:xfrm>
            <a:off x="8341450" y="6515263"/>
            <a:ext cx="690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chemeClr val="bg1"/>
                </a:solidFill>
              </a:rPr>
              <a:t>7-</a:t>
            </a:r>
            <a:fld id="{CCCDB388-9340-4FD2-A520-1C193286466A}" type="slidenum">
              <a:rPr lang="en-US" sz="1100" smtClean="0">
                <a:solidFill>
                  <a:schemeClr val="bg1"/>
                </a:solidFill>
              </a:rPr>
              <a:pPr/>
              <a:t>‹#›</a:t>
            </a:fld>
            <a:endParaRPr lang="en-US" sz="1100" dirty="0" smtClean="0">
              <a:solidFill>
                <a:schemeClr val="bg1"/>
              </a:solidFill>
            </a:endParaRPr>
          </a:p>
        </p:txBody>
      </p:sp>
      <p:grpSp>
        <p:nvGrpSpPr>
          <p:cNvPr id="17" name="Group 16"/>
          <p:cNvGrpSpPr/>
          <p:nvPr userDrawn="1"/>
        </p:nvGrpSpPr>
        <p:grpSpPr>
          <a:xfrm>
            <a:off x="0" y="6443895"/>
            <a:ext cx="7740772" cy="422044"/>
            <a:chOff x="-7938" y="6434137"/>
            <a:chExt cx="7740772" cy="431801"/>
          </a:xfrm>
          <a:solidFill>
            <a:srgbClr val="0070C0"/>
          </a:solidFill>
        </p:grpSpPr>
        <p:sp>
          <p:nvSpPr>
            <p:cNvPr id="18" name="Copyright" descr="Pearson: Copyright 2015, 2012, 2009"/>
            <p:cNvSpPr txBox="1">
              <a:spLocks noChangeArrowheads="1"/>
            </p:cNvSpPr>
            <p:nvPr/>
          </p:nvSpPr>
          <p:spPr bwMode="auto">
            <a:xfrm>
              <a:off x="1411165" y="6434137"/>
              <a:ext cx="6321669" cy="4238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defRPr/>
              </a:pPr>
              <a:r>
                <a:rPr lang="en-US" altLang="en-US" sz="1200" b="0" dirty="0" smtClean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Copyright © 2017 Pearson Education, Ltd. </a:t>
              </a:r>
            </a:p>
          </p:txBody>
        </p:sp>
        <p:pic>
          <p:nvPicPr>
            <p:cNvPr id="19" name="Pearson Log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black">
            <a:xfrm>
              <a:off x="-7938" y="6435725"/>
              <a:ext cx="1441450" cy="4302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43536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Learning Objectives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215372"/>
            <a:ext cx="8229600" cy="622828"/>
          </a:xfrm>
        </p:spPr>
        <p:txBody>
          <a:bodyPr anchor="t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Learning Objectives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816430"/>
            <a:ext cx="8229600" cy="40277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 smtClean="0"/>
              <a:t>Click to add Learning Objective(s)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4"/>
          </p:nvPr>
        </p:nvSpPr>
        <p:spPr>
          <a:xfrm>
            <a:off x="457200" y="1600200"/>
            <a:ext cx="8229600" cy="4525963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</a:t>
            </a:r>
          </a:p>
          <a:p>
            <a:pPr lvl="6"/>
            <a:r>
              <a:rPr lang="en-US" dirty="0" smtClean="0"/>
              <a:t>Seventh</a:t>
            </a:r>
          </a:p>
          <a:p>
            <a:pPr lvl="7"/>
            <a:r>
              <a:rPr lang="en-US" dirty="0" smtClean="0"/>
              <a:t>Eighth</a:t>
            </a:r>
          </a:p>
          <a:p>
            <a:pPr lvl="8"/>
            <a:r>
              <a:rPr lang="en-US" dirty="0" smtClean="0"/>
              <a:t>Ninth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495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100000"/>
              <a:defRPr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</a:t>
            </a:r>
          </a:p>
          <a:p>
            <a:pPr lvl="6"/>
            <a:r>
              <a:rPr lang="en-US" dirty="0" smtClean="0"/>
              <a:t>Seventh</a:t>
            </a:r>
          </a:p>
          <a:p>
            <a:pPr lvl="7"/>
            <a:r>
              <a:rPr lang="en-US" dirty="0" smtClean="0"/>
              <a:t>Eighth</a:t>
            </a:r>
          </a:p>
          <a:p>
            <a:pPr lvl="8"/>
            <a:r>
              <a:rPr lang="en-US" dirty="0" smtClean="0"/>
              <a:t>Ninth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2706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rning Objectiv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118872" indent="-118872">
              <a:buClr>
                <a:schemeClr val="bg1"/>
              </a:buClr>
              <a:buSzPct val="25000"/>
              <a:defRPr sz="2400"/>
            </a:lvl1pPr>
            <a:lvl2pPr marL="569913" indent="-285750">
              <a:defRPr sz="2000"/>
            </a:lvl2pPr>
            <a:lvl3pPr>
              <a:defRPr sz="2000"/>
            </a:lvl3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</a:t>
            </a:r>
          </a:p>
          <a:p>
            <a:pPr lvl="6"/>
            <a:r>
              <a:rPr lang="en-US" dirty="0" smtClean="0"/>
              <a:t>Seventh</a:t>
            </a:r>
          </a:p>
          <a:p>
            <a:pPr lvl="7"/>
            <a:r>
              <a:rPr lang="en-US" dirty="0" smtClean="0"/>
              <a:t>Eighth</a:t>
            </a:r>
          </a:p>
          <a:p>
            <a:pPr lvl="8"/>
            <a:r>
              <a:rPr lang="en-US" dirty="0" smtClean="0"/>
              <a:t>Ninth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7548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gure +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white">
          <a:xfrm>
            <a:off x="-7938" y="6435725"/>
            <a:ext cx="9161464" cy="43021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457200" y="228600"/>
            <a:ext cx="8229600" cy="1066800"/>
          </a:xfrm>
        </p:spPr>
        <p:txBody>
          <a:bodyPr anchor="t"/>
          <a:lstStyle>
            <a:lvl1pPr>
              <a:defRPr sz="24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add figure number and title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5368160"/>
            <a:ext cx="8229600" cy="916856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spcBef>
                <a:spcPts val="0"/>
              </a:spcBef>
              <a:buNone/>
              <a:defRPr sz="1600"/>
            </a:lvl2pPr>
            <a:lvl3pPr marL="0" indent="0">
              <a:spcBef>
                <a:spcPts val="0"/>
              </a:spcBef>
              <a:buNone/>
              <a:defRPr sz="1600"/>
            </a:lvl3pPr>
            <a:lvl4pPr marL="0" indent="0">
              <a:spcBef>
                <a:spcPts val="0"/>
              </a:spcBef>
              <a:buNone/>
              <a:defRPr sz="1600"/>
            </a:lvl4pPr>
            <a:lvl5pPr marL="0" indent="0">
              <a:spcBef>
                <a:spcPts val="0"/>
              </a:spcBef>
              <a:buNone/>
              <a:defRPr sz="1600"/>
            </a:lvl5pPr>
            <a:lvl6pPr marL="0" indent="0">
              <a:spcBef>
                <a:spcPts val="0"/>
              </a:spcBef>
              <a:buNone/>
              <a:defRPr sz="1600"/>
            </a:lvl6pPr>
            <a:lvl7pPr marL="0" indent="0">
              <a:spcBef>
                <a:spcPts val="0"/>
              </a:spcBef>
              <a:buNone/>
              <a:defRPr sz="1600"/>
            </a:lvl7pPr>
            <a:lvl8pPr marL="0" indent="0">
              <a:spcBef>
                <a:spcPts val="0"/>
              </a:spcBef>
              <a:buNone/>
              <a:defRPr sz="1600"/>
            </a:lvl8pPr>
            <a:lvl9pPr marL="0" indent="0">
              <a:spcBef>
                <a:spcPts val="0"/>
              </a:spcBef>
              <a:buNone/>
              <a:defRPr sz="1600"/>
            </a:lvl9pPr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1" name="TextBox 10"/>
          <p:cNvSpPr txBox="1"/>
          <p:nvPr userDrawn="1"/>
        </p:nvSpPr>
        <p:spPr>
          <a:xfrm>
            <a:off x="8341450" y="6515263"/>
            <a:ext cx="690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chemeClr val="bg1"/>
                </a:solidFill>
              </a:rPr>
              <a:t>7-</a:t>
            </a:r>
            <a:fld id="{CCCDB388-9340-4FD2-A520-1C193286466A}" type="slidenum">
              <a:rPr lang="en-US" sz="1100" smtClean="0">
                <a:solidFill>
                  <a:schemeClr val="bg1"/>
                </a:solidFill>
              </a:rPr>
              <a:pPr/>
              <a:t>‹#›</a:t>
            </a:fld>
            <a:endParaRPr lang="en-US" sz="1100" dirty="0" smtClean="0">
              <a:solidFill>
                <a:schemeClr val="bg1"/>
              </a:solidFill>
            </a:endParaRPr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0" y="6443895"/>
            <a:ext cx="7740772" cy="422044"/>
            <a:chOff x="-7938" y="6434137"/>
            <a:chExt cx="7740772" cy="431801"/>
          </a:xfrm>
          <a:solidFill>
            <a:srgbClr val="0070C0"/>
          </a:solidFill>
        </p:grpSpPr>
        <p:sp>
          <p:nvSpPr>
            <p:cNvPr id="13" name="Copyright" descr="Pearson: Copyright 2015, 2012, 2009"/>
            <p:cNvSpPr txBox="1">
              <a:spLocks noChangeArrowheads="1"/>
            </p:cNvSpPr>
            <p:nvPr/>
          </p:nvSpPr>
          <p:spPr bwMode="auto">
            <a:xfrm>
              <a:off x="1411165" y="6434137"/>
              <a:ext cx="6321669" cy="4238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defRPr/>
              </a:pPr>
              <a:r>
                <a:rPr lang="en-US" altLang="en-US" sz="1200" b="0" dirty="0" smtClean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Copyright © 2017 Pearson Education, Ltd. </a:t>
              </a:r>
            </a:p>
          </p:txBody>
        </p:sp>
        <p:pic>
          <p:nvPicPr>
            <p:cNvPr id="14" name="Pearson Log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black">
            <a:xfrm>
              <a:off x="-7938" y="6435725"/>
              <a:ext cx="1441450" cy="4302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60343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6057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ter Ope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 bwMode="white">
          <a:xfrm>
            <a:off x="0" y="0"/>
            <a:ext cx="9144000" cy="13716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sym typeface="Wingdings 3" panose="05040102010807070707" pitchFamily="18" charset="2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457200" y="215372"/>
            <a:ext cx="8229600" cy="622828"/>
          </a:xfrm>
        </p:spPr>
        <p:txBody>
          <a:bodyPr anchor="t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816430"/>
            <a:ext cx="8229600" cy="47897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 smtClean="0"/>
              <a:t>Add edition here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 hasCustomPrompt="1"/>
          </p:nvPr>
        </p:nvSpPr>
        <p:spPr>
          <a:xfrm>
            <a:off x="5029200" y="1600201"/>
            <a:ext cx="3657600" cy="1600199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4400" baseline="0"/>
            </a:lvl1pPr>
            <a:lvl2pPr marL="0" indent="0">
              <a:spcBef>
                <a:spcPts val="0"/>
              </a:spcBef>
              <a:buNone/>
              <a:defRPr sz="4400"/>
            </a:lvl2pPr>
            <a:lvl3pPr marL="0" indent="0">
              <a:spcBef>
                <a:spcPts val="0"/>
              </a:spcBef>
              <a:buNone/>
              <a:defRPr sz="4400"/>
            </a:lvl3pPr>
            <a:lvl4pPr marL="0" indent="0">
              <a:spcBef>
                <a:spcPts val="0"/>
              </a:spcBef>
              <a:buNone/>
              <a:defRPr sz="4400"/>
            </a:lvl4pPr>
            <a:lvl5pPr marL="0" indent="0">
              <a:spcBef>
                <a:spcPts val="0"/>
              </a:spcBef>
              <a:buNone/>
              <a:defRPr sz="4400"/>
            </a:lvl5pPr>
            <a:lvl6pPr marL="0" indent="0">
              <a:spcBef>
                <a:spcPts val="0"/>
              </a:spcBef>
              <a:buNone/>
              <a:defRPr sz="4400"/>
            </a:lvl6pPr>
            <a:lvl7pPr marL="0" indent="0">
              <a:spcBef>
                <a:spcPts val="0"/>
              </a:spcBef>
              <a:buNone/>
              <a:defRPr sz="4400"/>
            </a:lvl7pPr>
            <a:lvl8pPr marL="0" indent="0">
              <a:spcBef>
                <a:spcPts val="0"/>
              </a:spcBef>
              <a:buNone/>
              <a:defRPr sz="4400"/>
            </a:lvl8pPr>
            <a:lvl9pPr marL="0" indent="0">
              <a:spcBef>
                <a:spcPts val="0"/>
              </a:spcBef>
              <a:buNone/>
              <a:defRPr sz="4400"/>
            </a:lvl9pPr>
          </a:lstStyle>
          <a:p>
            <a:pPr lvl="0"/>
            <a:r>
              <a:rPr lang="en-US" dirty="0" smtClean="0"/>
              <a:t>Chapter ##</a:t>
            </a:r>
            <a:endParaRPr lang="en-US" dirty="0"/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5" hasCustomPrompt="1"/>
          </p:nvPr>
        </p:nvSpPr>
        <p:spPr>
          <a:xfrm>
            <a:off x="5029200" y="3200400"/>
            <a:ext cx="3657600" cy="2925763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/>
            </a:lvl1pPr>
            <a:lvl2pPr marL="0" indent="0">
              <a:spcBef>
                <a:spcPts val="0"/>
              </a:spcBef>
              <a:buNone/>
              <a:defRPr/>
            </a:lvl2pPr>
            <a:lvl3pPr marL="0" indent="0">
              <a:spcBef>
                <a:spcPts val="0"/>
              </a:spcBef>
              <a:buNone/>
              <a:defRPr/>
            </a:lvl3pPr>
            <a:lvl4pPr marL="0" indent="0">
              <a:spcBef>
                <a:spcPts val="0"/>
              </a:spcBef>
              <a:buNone/>
              <a:defRPr/>
            </a:lvl4pPr>
            <a:lvl5pPr marL="0" indent="0">
              <a:spcBef>
                <a:spcPts val="0"/>
              </a:spcBef>
              <a:buNone/>
              <a:defRPr/>
            </a:lvl5pPr>
            <a:lvl6pPr marL="0" indent="0">
              <a:spcBef>
                <a:spcPts val="0"/>
              </a:spcBef>
              <a:buNone/>
              <a:defRPr/>
            </a:lvl6pPr>
            <a:lvl7pPr marL="0" indent="0">
              <a:spcBef>
                <a:spcPts val="0"/>
              </a:spcBef>
              <a:buNone/>
              <a:defRPr/>
            </a:lvl7pPr>
            <a:lvl8pPr marL="0" indent="0">
              <a:spcBef>
                <a:spcPts val="0"/>
              </a:spcBef>
              <a:buNone/>
              <a:defRPr/>
            </a:lvl8pPr>
            <a:lvl9pPr marL="0" indent="0">
              <a:spcBef>
                <a:spcPts val="0"/>
              </a:spcBef>
              <a:buNone/>
              <a:defRPr/>
            </a:lvl9pPr>
          </a:lstStyle>
          <a:p>
            <a:pPr lvl="0"/>
            <a:r>
              <a:rPr lang="en-US" dirty="0" smtClean="0"/>
              <a:t>Chapter title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274605" y="6508775"/>
            <a:ext cx="8401308" cy="235463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  <a:sym typeface="Wingdings 3" panose="05040102010807070707" pitchFamily="18" charset="2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382000" y="6553200"/>
            <a:ext cx="551783" cy="182880"/>
          </a:xfrm>
          <a:prstGeom prst="rect">
            <a:avLst/>
          </a:prstGeom>
        </p:spPr>
        <p:txBody>
          <a:bodyPr/>
          <a:lstStyle/>
          <a:p>
            <a:fld id="{200B2350-5261-4F5C-9DF5-EF0D264FC8D2}" type="slidenum">
              <a:rPr lang="en-US">
                <a:solidFill>
                  <a:prstClr val="black"/>
                </a:solidFill>
                <a:sym typeface="Wingdings 3" panose="05040102010807070707" pitchFamily="18" charset="2"/>
              </a:rPr>
              <a:pPr/>
              <a:t>‹#›</a:t>
            </a:fld>
            <a:endParaRPr lang="en-US" dirty="0">
              <a:solidFill>
                <a:prstClr val="black"/>
              </a:solidFill>
              <a:sym typeface="Wingdings 3" panose="05040102010807070707" pitchFamily="18" charset="2"/>
            </a:endParaRPr>
          </a:p>
        </p:txBody>
      </p:sp>
      <p:sp>
        <p:nvSpPr>
          <p:cNvPr id="12" name="Rectangle 11"/>
          <p:cNvSpPr/>
          <p:nvPr/>
        </p:nvSpPr>
        <p:spPr bwMode="white">
          <a:xfrm>
            <a:off x="-7938" y="6435725"/>
            <a:ext cx="9161464" cy="43021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sym typeface="Wingdings 3" panose="05040102010807070707" pitchFamily="18" charset="2"/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0" y="6435724"/>
            <a:ext cx="7492573" cy="430823"/>
            <a:chOff x="0" y="6339009"/>
            <a:chExt cx="7492573" cy="430823"/>
          </a:xfrm>
          <a:solidFill>
            <a:srgbClr val="0070C0"/>
          </a:solidFill>
        </p:grpSpPr>
        <p:pic>
          <p:nvPicPr>
            <p:cNvPr id="14" name="Pearson Log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black">
            <a:xfrm>
              <a:off x="0" y="6339009"/>
              <a:ext cx="1441450" cy="4302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Copyright" descr="Copyright 2015, 2012, 2009"/>
            <p:cNvSpPr txBox="1">
              <a:spLocks noChangeArrowheads="1"/>
            </p:cNvSpPr>
            <p:nvPr/>
          </p:nvSpPr>
          <p:spPr bwMode="auto">
            <a:xfrm>
              <a:off x="1456104" y="6345970"/>
              <a:ext cx="6036469" cy="42386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defRPr/>
              </a:pPr>
              <a:r>
                <a:rPr lang="en-US" altLang="en-US" sz="1200" dirty="0" smtClean="0">
                  <a:solidFill>
                    <a:prstClr val="white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  <a:sym typeface="Wingdings 3" panose="05040102010807070707" pitchFamily="18" charset="2"/>
                </a:rPr>
                <a:t>Copyright © 2017 Pearson Education, Ltd. </a:t>
              </a:r>
            </a:p>
          </p:txBody>
        </p:sp>
      </p:grpSp>
      <p:sp>
        <p:nvSpPr>
          <p:cNvPr id="13" name="TextBox 12"/>
          <p:cNvSpPr txBox="1"/>
          <p:nvPr userDrawn="1"/>
        </p:nvSpPr>
        <p:spPr>
          <a:xfrm>
            <a:off x="8341450" y="6515263"/>
            <a:ext cx="690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prstClr val="white"/>
                </a:solidFill>
                <a:sym typeface="Wingdings 3" panose="05040102010807070707" pitchFamily="18" charset="2"/>
              </a:rPr>
              <a:t>7-</a:t>
            </a:r>
            <a:fld id="{CCCDB388-9340-4FD2-A520-1C193286466A}" type="slidenum">
              <a:rPr lang="en-US" sz="1100">
                <a:solidFill>
                  <a:prstClr val="white"/>
                </a:solidFill>
                <a:sym typeface="Wingdings 3" panose="05040102010807070707" pitchFamily="18" charset="2"/>
              </a:rPr>
              <a:pPr/>
              <a:t>‹#›</a:t>
            </a:fld>
            <a:endParaRPr lang="en-US" sz="1100" dirty="0">
              <a:solidFill>
                <a:prstClr val="white"/>
              </a:solidFill>
              <a:sym typeface="Wingdings 3" panose="050401020108070707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71486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Learning Objectives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215372"/>
            <a:ext cx="8229600" cy="622828"/>
          </a:xfrm>
        </p:spPr>
        <p:txBody>
          <a:bodyPr anchor="t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Learning Objectives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816430"/>
            <a:ext cx="8229600" cy="40277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 smtClean="0"/>
              <a:t>Click to add Learning Objective(s)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4"/>
          </p:nvPr>
        </p:nvSpPr>
        <p:spPr>
          <a:xfrm>
            <a:off x="457200" y="1600200"/>
            <a:ext cx="8229600" cy="4525963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</a:t>
            </a:r>
          </a:p>
          <a:p>
            <a:pPr lvl="6"/>
            <a:r>
              <a:rPr lang="en-US" dirty="0" smtClean="0"/>
              <a:t>Seventh</a:t>
            </a:r>
          </a:p>
          <a:p>
            <a:pPr lvl="7"/>
            <a:r>
              <a:rPr lang="en-US" dirty="0" smtClean="0"/>
              <a:t>Eighth</a:t>
            </a:r>
          </a:p>
          <a:p>
            <a:pPr lvl="8"/>
            <a:r>
              <a:rPr lang="en-US" dirty="0" smtClean="0"/>
              <a:t>Ninth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757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100000"/>
              <a:defRPr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</a:t>
            </a:r>
          </a:p>
          <a:p>
            <a:pPr lvl="6"/>
            <a:r>
              <a:rPr lang="en-US" dirty="0" smtClean="0"/>
              <a:t>Seventh</a:t>
            </a:r>
          </a:p>
          <a:p>
            <a:pPr lvl="7"/>
            <a:r>
              <a:rPr lang="en-US" dirty="0" smtClean="0"/>
              <a:t>Eighth</a:t>
            </a:r>
          </a:p>
          <a:p>
            <a:pPr lvl="8"/>
            <a:r>
              <a:rPr lang="en-US" dirty="0" smtClean="0"/>
              <a:t>Ninth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3528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rning Objectiv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118872" indent="-118872">
              <a:buClr>
                <a:schemeClr val="bg1"/>
              </a:buClr>
              <a:buSzPct val="25000"/>
              <a:defRPr sz="2400"/>
            </a:lvl1pPr>
            <a:lvl2pPr marL="569913" indent="-285750">
              <a:defRPr sz="2000"/>
            </a:lvl2pPr>
            <a:lvl3pPr>
              <a:defRPr sz="2000"/>
            </a:lvl3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</a:t>
            </a:r>
          </a:p>
          <a:p>
            <a:pPr lvl="6"/>
            <a:r>
              <a:rPr lang="en-US" dirty="0" smtClean="0"/>
              <a:t>Seventh</a:t>
            </a:r>
          </a:p>
          <a:p>
            <a:pPr lvl="7"/>
            <a:r>
              <a:rPr lang="en-US" dirty="0" smtClean="0"/>
              <a:t>Eighth</a:t>
            </a:r>
          </a:p>
          <a:p>
            <a:pPr lvl="8"/>
            <a:r>
              <a:rPr lang="en-US" dirty="0" smtClean="0"/>
              <a:t>Ninth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760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gure +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white">
          <a:xfrm>
            <a:off x="-7938" y="6435725"/>
            <a:ext cx="9161464" cy="43021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sym typeface="Wingdings 3" panose="05040102010807070707" pitchFamily="18" charset="2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457200" y="228600"/>
            <a:ext cx="8229600" cy="1066800"/>
          </a:xfrm>
        </p:spPr>
        <p:txBody>
          <a:bodyPr anchor="t"/>
          <a:lstStyle>
            <a:lvl1pPr>
              <a:defRPr sz="24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add figure number and title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5368160"/>
            <a:ext cx="8229600" cy="916856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spcBef>
                <a:spcPts val="0"/>
              </a:spcBef>
              <a:buNone/>
              <a:defRPr sz="1600"/>
            </a:lvl2pPr>
            <a:lvl3pPr marL="0" indent="0">
              <a:spcBef>
                <a:spcPts val="0"/>
              </a:spcBef>
              <a:buNone/>
              <a:defRPr sz="1600"/>
            </a:lvl3pPr>
            <a:lvl4pPr marL="0" indent="0">
              <a:spcBef>
                <a:spcPts val="0"/>
              </a:spcBef>
              <a:buNone/>
              <a:defRPr sz="1600"/>
            </a:lvl4pPr>
            <a:lvl5pPr marL="0" indent="0">
              <a:spcBef>
                <a:spcPts val="0"/>
              </a:spcBef>
              <a:buNone/>
              <a:defRPr sz="1600"/>
            </a:lvl5pPr>
            <a:lvl6pPr marL="0" indent="0">
              <a:spcBef>
                <a:spcPts val="0"/>
              </a:spcBef>
              <a:buNone/>
              <a:defRPr sz="1600"/>
            </a:lvl6pPr>
            <a:lvl7pPr marL="0" indent="0">
              <a:spcBef>
                <a:spcPts val="0"/>
              </a:spcBef>
              <a:buNone/>
              <a:defRPr sz="1600"/>
            </a:lvl7pPr>
            <a:lvl8pPr marL="0" indent="0">
              <a:spcBef>
                <a:spcPts val="0"/>
              </a:spcBef>
              <a:buNone/>
              <a:defRPr sz="1600"/>
            </a:lvl8pPr>
            <a:lvl9pPr marL="0" indent="0">
              <a:spcBef>
                <a:spcPts val="0"/>
              </a:spcBef>
              <a:buNone/>
              <a:defRPr sz="1600"/>
            </a:lvl9pPr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1" name="TextBox 10"/>
          <p:cNvSpPr txBox="1"/>
          <p:nvPr userDrawn="1"/>
        </p:nvSpPr>
        <p:spPr>
          <a:xfrm>
            <a:off x="8341450" y="6515263"/>
            <a:ext cx="690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prstClr val="white"/>
                </a:solidFill>
                <a:sym typeface="Wingdings 3" panose="05040102010807070707" pitchFamily="18" charset="2"/>
              </a:rPr>
              <a:t>7-</a:t>
            </a:r>
            <a:fld id="{CCCDB388-9340-4FD2-A520-1C193286466A}" type="slidenum">
              <a:rPr lang="en-US" sz="1100">
                <a:solidFill>
                  <a:prstClr val="white"/>
                </a:solidFill>
                <a:sym typeface="Wingdings 3" panose="05040102010807070707" pitchFamily="18" charset="2"/>
              </a:rPr>
              <a:pPr/>
              <a:t>‹#›</a:t>
            </a:fld>
            <a:endParaRPr lang="en-US" sz="1100" dirty="0">
              <a:solidFill>
                <a:prstClr val="white"/>
              </a:solidFill>
              <a:sym typeface="Wingdings 3" panose="05040102010807070707" pitchFamily="18" charset="2"/>
            </a:endParaRPr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0" y="6443895"/>
            <a:ext cx="7740772" cy="422044"/>
            <a:chOff x="-7938" y="6434137"/>
            <a:chExt cx="7740772" cy="431801"/>
          </a:xfrm>
          <a:solidFill>
            <a:srgbClr val="0070C0"/>
          </a:solidFill>
        </p:grpSpPr>
        <p:sp>
          <p:nvSpPr>
            <p:cNvPr id="13" name="Copyright" descr="Pearson: Copyright 2015, 2012, 2009"/>
            <p:cNvSpPr txBox="1">
              <a:spLocks noChangeArrowheads="1"/>
            </p:cNvSpPr>
            <p:nvPr/>
          </p:nvSpPr>
          <p:spPr bwMode="auto">
            <a:xfrm>
              <a:off x="1411165" y="6434137"/>
              <a:ext cx="6321669" cy="4238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defRPr/>
              </a:pPr>
              <a:r>
                <a:rPr lang="en-US" altLang="en-US" sz="1200" dirty="0" smtClean="0">
                  <a:solidFill>
                    <a:prstClr val="white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  <a:sym typeface="Wingdings 3" panose="05040102010807070707" pitchFamily="18" charset="2"/>
                </a:rPr>
                <a:t>Copyright © 2017 Pearson Education, Ltd. </a:t>
              </a:r>
            </a:p>
          </p:txBody>
        </p:sp>
        <p:pic>
          <p:nvPicPr>
            <p:cNvPr id="14" name="Pearson Log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black">
            <a:xfrm>
              <a:off x="-7938" y="6435725"/>
              <a:ext cx="1441450" cy="4302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97487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1.emf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white">
          <a:xfrm>
            <a:off x="-7938" y="6435725"/>
            <a:ext cx="9161464" cy="43021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 bwMode="white">
          <a:xfrm>
            <a:off x="0" y="0"/>
            <a:ext cx="9144000" cy="13716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15372"/>
            <a:ext cx="8229600" cy="109728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r>
              <a:rPr lang="en-US" dirty="0" smtClean="0"/>
              <a:t>Click to edit </a:t>
            </a:r>
            <a:br>
              <a:rPr lang="en-US" dirty="0" smtClean="0"/>
            </a:br>
            <a:r>
              <a:rPr lang="en-US" dirty="0" smtClean="0"/>
              <a:t>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</a:t>
            </a:r>
          </a:p>
          <a:p>
            <a:pPr lvl="6"/>
            <a:r>
              <a:rPr lang="en-US" dirty="0" smtClean="0"/>
              <a:t>Seventh</a:t>
            </a:r>
          </a:p>
          <a:p>
            <a:pPr lvl="7"/>
            <a:r>
              <a:rPr lang="en-US" dirty="0" smtClean="0"/>
              <a:t>Eighth</a:t>
            </a:r>
          </a:p>
          <a:p>
            <a:pPr lvl="8"/>
            <a:r>
              <a:rPr lang="en-US" dirty="0" smtClean="0"/>
              <a:t>Ninth</a:t>
            </a:r>
            <a:endParaRPr lang="en-US" dirty="0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2550" y="6443895"/>
            <a:ext cx="7658222" cy="422044"/>
            <a:chOff x="74612" y="6434137"/>
            <a:chExt cx="7658222" cy="431801"/>
          </a:xfrm>
          <a:solidFill>
            <a:srgbClr val="0070C0"/>
          </a:solidFill>
        </p:grpSpPr>
        <p:sp>
          <p:nvSpPr>
            <p:cNvPr id="13" name="Copyright" descr="Pearson: Copyright 2015, 2012, 2009"/>
            <p:cNvSpPr txBox="1">
              <a:spLocks noChangeArrowheads="1"/>
            </p:cNvSpPr>
            <p:nvPr/>
          </p:nvSpPr>
          <p:spPr bwMode="auto">
            <a:xfrm>
              <a:off x="1411165" y="6434137"/>
              <a:ext cx="6321669" cy="4238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defRPr/>
              </a:pPr>
              <a:r>
                <a:rPr lang="en-US" altLang="en-US" sz="1200" b="0" dirty="0" smtClean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Copyright © 2017 Pearson Education, Ltd. </a:t>
              </a:r>
            </a:p>
          </p:txBody>
        </p:sp>
        <p:pic>
          <p:nvPicPr>
            <p:cNvPr id="14" name="Pearson Logo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black">
            <a:xfrm>
              <a:off x="74612" y="6435725"/>
              <a:ext cx="1441450" cy="4302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TextBox 3"/>
          <p:cNvSpPr txBox="1"/>
          <p:nvPr userDrawn="1"/>
        </p:nvSpPr>
        <p:spPr>
          <a:xfrm>
            <a:off x="8341450" y="6515263"/>
            <a:ext cx="690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chemeClr val="bg1"/>
                </a:solidFill>
              </a:rPr>
              <a:t>7-</a:t>
            </a:r>
            <a:fld id="{CCCDB388-9340-4FD2-A520-1C193286466A}" type="slidenum">
              <a:rPr lang="en-US" sz="1100" smtClean="0">
                <a:solidFill>
                  <a:schemeClr val="bg1"/>
                </a:solidFill>
              </a:rPr>
              <a:pPr/>
              <a:t>‹#›</a:t>
            </a:fld>
            <a:endParaRPr lang="en-US" sz="11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7889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56032" indent="-256032" algn="l" defTabSz="914400" rtl="0" eaLnBrk="1" latinLnBrk="0" hangingPunct="1">
        <a:spcBef>
          <a:spcPts val="1500"/>
        </a:spcBef>
        <a:buClr>
          <a:srgbClr val="0070C0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ts val="600"/>
        </a:spcBef>
        <a:buClr>
          <a:srgbClr val="0070C0"/>
        </a:buClr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ts val="600"/>
        </a:spcBef>
        <a:buClr>
          <a:srgbClr val="0070C0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ts val="600"/>
        </a:spcBef>
        <a:buClr>
          <a:srgbClr val="0070C0"/>
        </a:buClr>
        <a:buFont typeface="Arial" panose="020B060402020202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ts val="600"/>
        </a:spcBef>
        <a:buClr>
          <a:srgbClr val="0070C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ts val="300"/>
        </a:spcBef>
        <a:buClr>
          <a:srgbClr val="0070C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ts val="300"/>
        </a:spcBef>
        <a:buClr>
          <a:srgbClr val="0070C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ts val="300"/>
        </a:spcBef>
        <a:buClr>
          <a:srgbClr val="0070C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ts val="300"/>
        </a:spcBef>
        <a:buClr>
          <a:srgbClr val="0070C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white">
          <a:xfrm>
            <a:off x="-7938" y="6435725"/>
            <a:ext cx="9161464" cy="43021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1B9332">
                  <a:lumMod val="75000"/>
                </a:srgbClr>
              </a:solidFill>
              <a:sym typeface="Wingdings 3" panose="05040102010807070707" pitchFamily="18" charset="2"/>
            </a:endParaRPr>
          </a:p>
        </p:txBody>
      </p:sp>
      <p:sp>
        <p:nvSpPr>
          <p:cNvPr id="8" name="Rectangle 7"/>
          <p:cNvSpPr/>
          <p:nvPr/>
        </p:nvSpPr>
        <p:spPr bwMode="white">
          <a:xfrm>
            <a:off x="0" y="0"/>
            <a:ext cx="9144000" cy="13716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sym typeface="Wingdings 3" panose="05040102010807070707" pitchFamily="18" charset="2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15372"/>
            <a:ext cx="8229600" cy="109728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r>
              <a:rPr lang="en-US" dirty="0" smtClean="0"/>
              <a:t>Click to edit </a:t>
            </a:r>
            <a:br>
              <a:rPr lang="en-US" dirty="0" smtClean="0"/>
            </a:br>
            <a:r>
              <a:rPr lang="en-US" dirty="0" smtClean="0"/>
              <a:t>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</a:t>
            </a:r>
          </a:p>
          <a:p>
            <a:pPr lvl="6"/>
            <a:r>
              <a:rPr lang="en-US" dirty="0" smtClean="0"/>
              <a:t>Seventh</a:t>
            </a:r>
          </a:p>
          <a:p>
            <a:pPr lvl="7"/>
            <a:r>
              <a:rPr lang="en-US" dirty="0" smtClean="0"/>
              <a:t>Eighth</a:t>
            </a:r>
          </a:p>
          <a:p>
            <a:pPr lvl="8"/>
            <a:r>
              <a:rPr lang="en-US" dirty="0" smtClean="0"/>
              <a:t>Ninth</a:t>
            </a:r>
            <a:endParaRPr lang="en-US" dirty="0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0" y="6443895"/>
            <a:ext cx="7740772" cy="422044"/>
            <a:chOff x="-7938" y="6434137"/>
            <a:chExt cx="7740772" cy="431801"/>
          </a:xfrm>
          <a:solidFill>
            <a:srgbClr val="0070C0"/>
          </a:solidFill>
        </p:grpSpPr>
        <p:sp>
          <p:nvSpPr>
            <p:cNvPr id="13" name="Copyright" descr="Pearson: Copyright 2015, 2012, 2009"/>
            <p:cNvSpPr txBox="1">
              <a:spLocks noChangeArrowheads="1"/>
            </p:cNvSpPr>
            <p:nvPr/>
          </p:nvSpPr>
          <p:spPr bwMode="auto">
            <a:xfrm>
              <a:off x="1411165" y="6434137"/>
              <a:ext cx="6321669" cy="4238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defRPr/>
              </a:pPr>
              <a:r>
                <a:rPr lang="en-US" altLang="en-US" sz="1200" dirty="0" smtClean="0">
                  <a:solidFill>
                    <a:prstClr val="white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  <a:sym typeface="Wingdings 3" panose="05040102010807070707" pitchFamily="18" charset="2"/>
                </a:rPr>
                <a:t>Copyright © 2017 Pearson Education, Ltd. </a:t>
              </a:r>
            </a:p>
          </p:txBody>
        </p:sp>
        <p:pic>
          <p:nvPicPr>
            <p:cNvPr id="14" name="Pearson Logo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black">
            <a:xfrm>
              <a:off x="-7938" y="6435725"/>
              <a:ext cx="1441450" cy="4302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TextBox 3"/>
          <p:cNvSpPr txBox="1"/>
          <p:nvPr userDrawn="1"/>
        </p:nvSpPr>
        <p:spPr>
          <a:xfrm>
            <a:off x="8341450" y="6515263"/>
            <a:ext cx="6907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prstClr val="white"/>
                </a:solidFill>
                <a:sym typeface="Wingdings 3" panose="05040102010807070707" pitchFamily="18" charset="2"/>
              </a:rPr>
              <a:t>7</a:t>
            </a:r>
            <a:r>
              <a:rPr lang="en-US" sz="1100" dirty="0" smtClean="0">
                <a:solidFill>
                  <a:prstClr val="white"/>
                </a:solidFill>
                <a:sym typeface="Wingdings 3" panose="05040102010807070707" pitchFamily="18" charset="2"/>
              </a:rPr>
              <a:t>-</a:t>
            </a:r>
            <a:fld id="{CCCDB388-9340-4FD2-A520-1C193286466A}" type="slidenum">
              <a:rPr lang="en-US" sz="1100" smtClean="0">
                <a:solidFill>
                  <a:prstClr val="white"/>
                </a:solidFill>
                <a:sym typeface="Wingdings 3" panose="05040102010807070707" pitchFamily="18" charset="2"/>
              </a:rPr>
              <a:pPr/>
              <a:t>‹#›</a:t>
            </a:fld>
            <a:endParaRPr lang="en-US" sz="1100" dirty="0">
              <a:solidFill>
                <a:prstClr val="white"/>
              </a:solidFill>
              <a:sym typeface="Wingdings 3" panose="050401020108070707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966213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56032" indent="-256032" algn="l" defTabSz="914400" rtl="0" eaLnBrk="1" latinLnBrk="0" hangingPunct="1">
        <a:spcBef>
          <a:spcPts val="1500"/>
        </a:spcBef>
        <a:buClr>
          <a:srgbClr val="0070C0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ts val="600"/>
        </a:spcBef>
        <a:buClr>
          <a:srgbClr val="0070C0"/>
        </a:buClr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ts val="600"/>
        </a:spcBef>
        <a:buClr>
          <a:srgbClr val="0070C0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ts val="600"/>
        </a:spcBef>
        <a:buClr>
          <a:srgbClr val="0070C0"/>
        </a:buClr>
        <a:buFont typeface="Arial" panose="020B060402020202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ts val="600"/>
        </a:spcBef>
        <a:buClr>
          <a:srgbClr val="0070C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ts val="300"/>
        </a:spcBef>
        <a:buClr>
          <a:srgbClr val="0070C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ts val="300"/>
        </a:spcBef>
        <a:buClr>
          <a:srgbClr val="0070C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ts val="300"/>
        </a:spcBef>
        <a:buClr>
          <a:srgbClr val="0070C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ts val="300"/>
        </a:spcBef>
        <a:buClr>
          <a:srgbClr val="0070C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7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9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Principles of Microeconomics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Twelfth Edition, Global Edition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Chapter 7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29200" y="3246437"/>
            <a:ext cx="3657600" cy="1477963"/>
          </a:xfrm>
        </p:spPr>
        <p:txBody>
          <a:bodyPr/>
          <a:lstStyle/>
          <a:p>
            <a:r>
              <a:rPr lang="en-IN" sz="2600" dirty="0" smtClean="0"/>
              <a:t>The Production Process: The Behavior of Profit-Maximizing Firms</a:t>
            </a:r>
            <a:endParaRPr lang="en-IN" sz="26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1000" y="1524000"/>
            <a:ext cx="3763296" cy="4744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216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5372"/>
            <a:ext cx="8458200" cy="1097280"/>
          </a:xfrm>
        </p:spPr>
        <p:txBody>
          <a:bodyPr/>
          <a:lstStyle/>
          <a:p>
            <a:r>
              <a:rPr lang="en-US" dirty="0"/>
              <a:t>Chapter Outline and Learning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b="1" dirty="0" smtClean="0">
                <a:solidFill>
                  <a:srgbClr val="0070C0"/>
                </a:solidFill>
              </a:rPr>
              <a:t>7.1</a:t>
            </a:r>
            <a:r>
              <a:rPr lang="en-US" sz="2400" b="1" dirty="0" smtClean="0"/>
              <a:t>  The Behavior of Profit-Maximizing Firms</a:t>
            </a:r>
          </a:p>
          <a:p>
            <a:pPr marL="342900" lvl="0" indent="-342900">
              <a:spcBef>
                <a:spcPts val="0"/>
              </a:spcBef>
              <a:buSzTx/>
            </a:pPr>
            <a:r>
              <a:rPr lang="en-US" sz="1800" dirty="0" smtClean="0">
                <a:solidFill>
                  <a:prstClr val="black"/>
                </a:solidFill>
              </a:rPr>
              <a:t>Understand the importance of opportunity costs to economic profits and how these profits feed into firm decision making.</a:t>
            </a:r>
            <a:endParaRPr lang="en-IN" sz="18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en-US" sz="2400" b="1" dirty="0" smtClean="0">
                <a:solidFill>
                  <a:srgbClr val="0070C0"/>
                </a:solidFill>
              </a:rPr>
              <a:t>7.2 </a:t>
            </a:r>
            <a:r>
              <a:rPr lang="en-US" sz="2400" b="1" dirty="0" smtClean="0"/>
              <a:t> The Production Process</a:t>
            </a:r>
            <a:endParaRPr lang="en-US" sz="2400" b="1" dirty="0">
              <a:solidFill>
                <a:prstClr val="black"/>
              </a:solidFill>
            </a:endParaRPr>
          </a:p>
          <a:p>
            <a:pPr marL="342900" lvl="0" indent="-342900">
              <a:spcBef>
                <a:spcPts val="0"/>
              </a:spcBef>
              <a:buSzTx/>
            </a:pPr>
            <a:r>
              <a:rPr lang="en-US" sz="1800" dirty="0" smtClean="0">
                <a:solidFill>
                  <a:prstClr val="black"/>
                </a:solidFill>
              </a:rPr>
              <a:t>Be able to describe how total, marginal, and average products relate to one another.</a:t>
            </a:r>
            <a:endParaRPr lang="en-IN" sz="18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en-US" sz="2400" b="1" dirty="0" smtClean="0">
                <a:solidFill>
                  <a:srgbClr val="0070C0"/>
                </a:solidFill>
              </a:rPr>
              <a:t>7.3</a:t>
            </a:r>
            <a:r>
              <a:rPr lang="en-US" sz="2400" b="1" dirty="0" smtClean="0"/>
              <a:t>  Choice of Technology</a:t>
            </a:r>
            <a:endParaRPr lang="en-US" sz="2400" b="1" dirty="0">
              <a:solidFill>
                <a:prstClr val="black"/>
              </a:solidFill>
            </a:endParaRPr>
          </a:p>
          <a:p>
            <a:pPr marL="342900" lvl="0" indent="-342900">
              <a:spcBef>
                <a:spcPts val="0"/>
              </a:spcBef>
              <a:buSzTx/>
            </a:pPr>
            <a:r>
              <a:rPr lang="en-US" sz="1800" dirty="0" smtClean="0">
                <a:solidFill>
                  <a:prstClr val="black"/>
                </a:solidFill>
              </a:rPr>
              <a:t>Discuss the factors that firms consider when choosing among production techniques.</a:t>
            </a:r>
            <a:endParaRPr lang="en-IN" sz="18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en-US" sz="2400" b="1" dirty="0" smtClean="0">
                <a:solidFill>
                  <a:srgbClr val="0070C0"/>
                </a:solidFill>
              </a:rPr>
              <a:t>Looking </a:t>
            </a:r>
            <a:r>
              <a:rPr lang="en-US" sz="2400" b="1" dirty="0">
                <a:solidFill>
                  <a:srgbClr val="0070C0"/>
                </a:solidFill>
              </a:rPr>
              <a:t>Ahead: Cost and Supply</a:t>
            </a:r>
          </a:p>
          <a:p>
            <a:pPr marL="0" lvl="0" indent="0">
              <a:buNone/>
            </a:pPr>
            <a:r>
              <a:rPr lang="en-US" sz="2400" b="1" dirty="0">
                <a:solidFill>
                  <a:srgbClr val="0070C0"/>
                </a:solidFill>
              </a:rPr>
              <a:t>Appendix: Isoquants and Isocosts</a:t>
            </a:r>
          </a:p>
          <a:p>
            <a:pPr marL="342900" lvl="0" indent="-342900">
              <a:spcBef>
                <a:spcPts val="0"/>
              </a:spcBef>
              <a:buSzTx/>
            </a:pPr>
            <a:r>
              <a:rPr lang="en-US" sz="1800" dirty="0" smtClean="0">
                <a:solidFill>
                  <a:prstClr val="black"/>
                </a:solidFill>
              </a:rPr>
              <a:t>Derive a cost curve from isoquants and isocost lines.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19625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7  The Production Process: The Behavior of Profit-Maximizing Firms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382000" cy="4800600"/>
          </a:xfrm>
        </p:spPr>
        <p:txBody>
          <a:bodyPr/>
          <a:lstStyle/>
          <a:p>
            <a:r>
              <a:rPr lang="en-US" sz="2400" dirty="0" smtClean="0"/>
              <a:t>All firms demand inputs, engage in production, and produce output.</a:t>
            </a:r>
            <a:endParaRPr lang="en-US" sz="2400" dirty="0"/>
          </a:p>
          <a:p>
            <a:r>
              <a:rPr lang="en-US" sz="2400" dirty="0" smtClean="0"/>
              <a:t>Firms also have an incentive to maximize profits and minimize costs.</a:t>
            </a:r>
          </a:p>
          <a:p>
            <a:r>
              <a:rPr lang="en-US" sz="2400" b="1" dirty="0" smtClean="0"/>
              <a:t>production </a:t>
            </a:r>
            <a:r>
              <a:rPr lang="en-US" sz="2400" dirty="0" smtClean="0"/>
              <a:t> The </a:t>
            </a:r>
            <a:r>
              <a:rPr lang="en-US" sz="2400" dirty="0"/>
              <a:t>process by which inputs are combined, transformed, and turned into outputs.</a:t>
            </a:r>
          </a:p>
          <a:p>
            <a:r>
              <a:rPr lang="en-US" sz="2400" b="1" dirty="0" smtClean="0"/>
              <a:t>firm</a:t>
            </a:r>
            <a:r>
              <a:rPr lang="en-US" sz="2400" dirty="0" smtClean="0"/>
              <a:t>  An </a:t>
            </a:r>
            <a:r>
              <a:rPr lang="en-US" sz="2400" dirty="0"/>
              <a:t>organization that comes into being when a person or a group of people decides to produce a good or service to meet a perceived demand</a:t>
            </a:r>
            <a:r>
              <a:rPr lang="en-US" sz="2400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518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Behavior of Profit-Maximizing Firms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133600"/>
          </a:xfrm>
        </p:spPr>
        <p:txBody>
          <a:bodyPr/>
          <a:lstStyle/>
          <a:p>
            <a:r>
              <a:rPr lang="en-US" sz="2400" dirty="0"/>
              <a:t>All firms must make several basic decisions to achieve what we assume to be their primary objective—maximum profits</a:t>
            </a:r>
            <a:r>
              <a:rPr lang="en-US" sz="2400" dirty="0" smtClean="0"/>
              <a:t>.</a:t>
            </a:r>
            <a:r>
              <a:rPr lang="en-US" sz="2000" dirty="0" smtClean="0">
                <a:solidFill>
                  <a:srgbClr val="00723F"/>
                </a:solidFill>
              </a:rPr>
              <a:t> </a:t>
            </a:r>
          </a:p>
          <a:p>
            <a:pPr marL="0" indent="0">
              <a:spcBef>
                <a:spcPts val="1800"/>
              </a:spcBef>
              <a:buNone/>
            </a:pPr>
            <a:r>
              <a:rPr lang="en-US" sz="2000" b="1" dirty="0">
                <a:solidFill>
                  <a:srgbClr val="00723F"/>
                </a:solidFill>
              </a:rPr>
              <a:t> </a:t>
            </a:r>
            <a:r>
              <a:rPr lang="en-US" sz="2000" b="1" dirty="0" smtClean="0">
                <a:solidFill>
                  <a:srgbClr val="00723F"/>
                </a:solidFill>
              </a:rPr>
              <a:t>    </a:t>
            </a:r>
            <a:r>
              <a:rPr lang="en-US" sz="2000" b="1" dirty="0" smtClean="0"/>
              <a:t>FIGURE </a:t>
            </a:r>
            <a:r>
              <a:rPr lang="en-US" sz="2000" b="1" dirty="0"/>
              <a:t>7.1  The Three Decisions That All Firms Must </a:t>
            </a:r>
            <a:r>
              <a:rPr lang="en-US" sz="2000" b="1" dirty="0" smtClean="0"/>
              <a:t>Make</a:t>
            </a:r>
          </a:p>
        </p:txBody>
      </p:sp>
      <p:pic>
        <p:nvPicPr>
          <p:cNvPr id="18434" name="Picture 2" descr="A diagram presents the three decisions that all firms must make&#10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262" y="4226538"/>
            <a:ext cx="6781800" cy="1488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0541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5791200" y="1600200"/>
            <a:ext cx="14478000" cy="5791199"/>
          </a:xfrm>
        </p:spPr>
        <p:txBody>
          <a:bodyPr/>
          <a:lstStyle/>
          <a:p>
            <a:pPr algn="r" rtl="1"/>
            <a:r>
              <a:rPr lang="ar-JO" b="1" dirty="0"/>
              <a:t>الربط بين القرارات </a:t>
            </a:r>
            <a:r>
              <a:rPr lang="ar-JO" b="1" dirty="0" smtClean="0"/>
              <a:t>الثلاثة</a:t>
            </a:r>
            <a:r>
              <a:rPr lang="en-US" b="1" dirty="0" smtClean="0"/>
              <a:t>:</a:t>
            </a:r>
            <a:endParaRPr lang="ar-JO" b="1" dirty="0"/>
          </a:p>
          <a:p>
            <a:pPr marL="0" indent="0" algn="r" rtl="1">
              <a:buNone/>
            </a:pPr>
            <a:r>
              <a:rPr lang="ar-JO" b="1" dirty="0" smtClean="0"/>
              <a:t>1- تحدد </a:t>
            </a:r>
            <a:r>
              <a:rPr lang="ar-JO" b="1" dirty="0"/>
              <a:t>الكمية المثلى للإنتاج (تعظيم الربح</a:t>
            </a:r>
            <a:r>
              <a:rPr lang="ar-JO" b="1" dirty="0" smtClean="0"/>
              <a:t>).</a:t>
            </a:r>
            <a:endParaRPr lang="en-US" b="1" dirty="0" smtClean="0"/>
          </a:p>
          <a:p>
            <a:pPr marL="0" indent="0" algn="r" rtl="1">
              <a:buNone/>
            </a:pPr>
            <a:r>
              <a:rPr lang="en-US" dirty="0" smtClean="0"/>
              <a:t>  </a:t>
            </a:r>
            <a:r>
              <a:rPr lang="ar-JO" dirty="0" smtClean="0"/>
              <a:t>المنشأة </a:t>
            </a:r>
            <a:r>
              <a:rPr lang="ar-JO" dirty="0"/>
              <a:t>تقرر </a:t>
            </a:r>
            <a:r>
              <a:rPr lang="ar-JO" b="1" dirty="0"/>
              <a:t>كم وحدة تنتج</a:t>
            </a:r>
            <a:r>
              <a:rPr lang="ar-JO" dirty="0"/>
              <a:t> من السلعة.</a:t>
            </a:r>
          </a:p>
          <a:p>
            <a:pPr marL="0" indent="0" algn="r" rtl="1">
              <a:buNone/>
            </a:pPr>
            <a:r>
              <a:rPr lang="ar-JO" b="1" dirty="0" smtClean="0"/>
              <a:t> 2- تختار </a:t>
            </a:r>
            <a:r>
              <a:rPr lang="ar-JO" b="1" dirty="0"/>
              <a:t>التكنولوجيا الأقل تكلفة لإنتاج تلك الكمية</a:t>
            </a:r>
            <a:r>
              <a:rPr lang="ar-JO" b="1" dirty="0" smtClean="0"/>
              <a:t>.</a:t>
            </a:r>
            <a:endParaRPr lang="en-US" b="1" dirty="0" smtClean="0"/>
          </a:p>
          <a:p>
            <a:pPr marL="0" indent="0" algn="r" rtl="1">
              <a:buNone/>
            </a:pPr>
            <a:r>
              <a:rPr lang="ar-JO" dirty="0"/>
              <a:t>المنشأة تختار طريقة الإنتاج (كثيفة عمل أم كثيفة رأس مال</a:t>
            </a:r>
            <a:r>
              <a:rPr lang="ar-JO" dirty="0" smtClean="0"/>
              <a:t>).</a:t>
            </a:r>
            <a:endParaRPr lang="en-US" dirty="0" smtClean="0"/>
          </a:p>
          <a:p>
            <a:pPr marL="0" indent="0" algn="r" rtl="1">
              <a:buNone/>
            </a:pPr>
            <a:r>
              <a:rPr lang="ar-JO" dirty="0" smtClean="0"/>
              <a:t>معيار </a:t>
            </a:r>
            <a:r>
              <a:rPr lang="ar-JO" dirty="0"/>
              <a:t>الاختيار:أقل تكلفة ممكنة لإنتاج نفس الكمية</a:t>
            </a:r>
            <a:r>
              <a:rPr lang="ar-JO" dirty="0" smtClean="0"/>
              <a:t>. </a:t>
            </a:r>
            <a:endParaRPr lang="en-US" dirty="0" smtClean="0"/>
          </a:p>
          <a:p>
            <a:pPr marL="0" indent="0" algn="r" rtl="1">
              <a:buNone/>
            </a:pPr>
            <a:r>
              <a:rPr lang="ar-JO" dirty="0" smtClean="0"/>
              <a:t>تقارن </a:t>
            </a:r>
            <a:r>
              <a:rPr lang="ar-JO" dirty="0"/>
              <a:t>بين:أسعار عناصر الإنتاج (الأجور، الفائدة</a:t>
            </a:r>
            <a:r>
              <a:rPr lang="ar-JO" dirty="0" smtClean="0"/>
              <a:t>)</a:t>
            </a:r>
            <a:r>
              <a:rPr lang="en-US" dirty="0" smtClean="0"/>
              <a:t> </a:t>
            </a:r>
            <a:r>
              <a:rPr lang="ar-JO" dirty="0" smtClean="0"/>
              <a:t>إنتاجية </a:t>
            </a:r>
            <a:r>
              <a:rPr lang="ar-JO" dirty="0"/>
              <a:t>كل </a:t>
            </a:r>
            <a:r>
              <a:rPr lang="ar-JO" dirty="0" smtClean="0"/>
              <a:t>عنصر</a:t>
            </a:r>
            <a:endParaRPr lang="en-US" dirty="0" smtClean="0"/>
          </a:p>
          <a:p>
            <a:pPr marL="0" indent="0" algn="r" rtl="1">
              <a:buNone/>
            </a:pPr>
            <a:r>
              <a:rPr lang="ar-JO" dirty="0" smtClean="0"/>
              <a:t>تختار </a:t>
            </a:r>
            <a:r>
              <a:rPr lang="ar-JO" dirty="0"/>
              <a:t>التوليفة التي تحقق:أقل تكلفة عند مستوى الإنتاج </a:t>
            </a:r>
            <a:r>
              <a:rPr lang="ar-JO" dirty="0" smtClean="0"/>
              <a:t>المطلوب</a:t>
            </a:r>
            <a:r>
              <a:rPr lang="en-US" dirty="0" smtClean="0"/>
              <a:t> </a:t>
            </a:r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729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ar-JO" dirty="0" smtClean="0"/>
              <a:t> أقل </a:t>
            </a:r>
            <a:r>
              <a:rPr lang="ar-JO" dirty="0"/>
              <a:t>تكلفة عند مستوى الإنتاج </a:t>
            </a:r>
            <a:r>
              <a:rPr lang="ar-JO" dirty="0" smtClean="0"/>
              <a:t>المطلوب</a:t>
            </a:r>
          </a:p>
          <a:p>
            <a:pPr marL="0" indent="0" algn="r" rtl="1">
              <a:buNone/>
            </a:pPr>
            <a:r>
              <a:rPr lang="ar-JO" dirty="0" smtClean="0"/>
              <a:t>📌 </a:t>
            </a:r>
            <a:r>
              <a:rPr lang="ar-JO" dirty="0"/>
              <a:t>إذا ارتفع الأجر → تميل المنشأة لتكنولوجيا أكثر اعتمادًا على رأس المال، والعكس صحيح.</a:t>
            </a:r>
          </a:p>
          <a:p>
            <a:pPr algn="r" rtl="1"/>
            <a:endParaRPr lang="ar-JO" b="1" dirty="0" smtClean="0"/>
          </a:p>
          <a:p>
            <a:pPr marL="0" indent="0" algn="r" rtl="1">
              <a:buNone/>
            </a:pPr>
            <a:r>
              <a:rPr lang="ar-JO" b="1" dirty="0" smtClean="0"/>
              <a:t>3- تحدد </a:t>
            </a:r>
            <a:r>
              <a:rPr lang="ar-JO" b="1" dirty="0"/>
              <a:t>الطلب على عناصر الإنتاج</a:t>
            </a:r>
            <a:r>
              <a:rPr lang="ar-JO" dirty="0"/>
              <a:t> وفقًا لإنتاجيتها وأسعارها</a:t>
            </a:r>
            <a:r>
              <a:rPr lang="ar-JO" dirty="0" smtClean="0"/>
              <a:t>.</a:t>
            </a:r>
          </a:p>
          <a:p>
            <a:pPr marL="0" indent="0" algn="r" rtl="1">
              <a:buNone/>
            </a:pPr>
            <a:r>
              <a:rPr lang="ar-JO" dirty="0"/>
              <a:t>بعد اختيار التكنولوجيا، تحدد المنشأة </a:t>
            </a:r>
            <a:r>
              <a:rPr lang="ar-JO" b="1" dirty="0"/>
              <a:t>كمية العمل وكمية رأس المال</a:t>
            </a:r>
            <a:endParaRPr lang="ar-JO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7358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838200"/>
          </a:xfrm>
        </p:spPr>
        <p:txBody>
          <a:bodyPr/>
          <a:lstStyle/>
          <a:p>
            <a:r>
              <a:rPr lang="en-US" dirty="0" smtClean="0"/>
              <a:t>Profits and Economics Costs </a:t>
            </a:r>
            <a:r>
              <a:rPr lang="en-US" sz="2000" i="1" kern="0" dirty="0" smtClean="0">
                <a:solidFill>
                  <a:prstClr val="white"/>
                </a:solidFill>
              </a:rPr>
              <a:t>(1 of 3)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sz="2400" b="1" dirty="0" smtClean="0"/>
                  <a:t>profit</a:t>
                </a:r>
                <a:r>
                  <a:rPr lang="en-US" sz="2400" dirty="0" smtClean="0"/>
                  <a:t>  The difference between total revenue and total cost.</a:t>
                </a:r>
                <a:endParaRPr lang="en-US" sz="2400" dirty="0" smtClean="0">
                  <a:sym typeface="Wingdings 3" panose="05040102010807070707" pitchFamily="18" charset="2"/>
                </a:endParaRPr>
              </a:p>
              <a:p>
                <a:pPr marL="0" lvl="3" indent="0" algn="ctr">
                  <a:spcBef>
                    <a:spcPts val="1800"/>
                  </a:spcBef>
                  <a:spcAft>
                    <a:spcPct val="0"/>
                  </a:spcAft>
                  <a:buSzPct val="100000"/>
                  <a:buNone/>
                  <a:defRPr/>
                </a:pPr>
                <a:r>
                  <a:rPr lang="en-US" sz="2400" dirty="0" smtClean="0">
                    <a:latin typeface="Arial" panose="020B0604020202020204" pitchFamily="34" charset="0"/>
                    <a:sym typeface="Wingdings 3" panose="05040102010807070707" pitchFamily="18" charset="2"/>
                  </a:rPr>
                  <a:t>profit = total revenue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/>
                      </a:rPr>
                      <m:t>−</m:t>
                    </m:r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sym typeface="Wingdings 3" panose="05040102010807070707" pitchFamily="18" charset="2"/>
                  </a:rPr>
                  <a:t>total cost</a:t>
                </a:r>
                <a:endParaRPr lang="en-US" sz="2600" dirty="0" smtClean="0"/>
              </a:p>
              <a:p>
                <a:pPr>
                  <a:spcBef>
                    <a:spcPts val="1800"/>
                  </a:spcBef>
                </a:pPr>
                <a:r>
                  <a:rPr lang="en-US" sz="2400" b="1" dirty="0" smtClean="0"/>
                  <a:t>total revenue  </a:t>
                </a:r>
                <a:r>
                  <a:rPr lang="en-US" sz="2400" dirty="0" smtClean="0"/>
                  <a:t>The amount received from the sale of the product (</a:t>
                </a:r>
                <a:r>
                  <a:rPr lang="en-US" sz="2400" i="1" dirty="0" smtClean="0"/>
                  <a:t>q</a:t>
                </a:r>
                <a:r>
                  <a:rPr lang="en-US" sz="2400" dirty="0" smtClean="0"/>
                  <a:t> × </a:t>
                </a:r>
                <a:r>
                  <a:rPr lang="en-US" sz="2400" i="1" dirty="0" smtClean="0"/>
                  <a:t>P</a:t>
                </a:r>
                <a:r>
                  <a:rPr lang="en-US" sz="2400" dirty="0" smtClean="0"/>
                  <a:t>).</a:t>
                </a:r>
              </a:p>
              <a:p>
                <a:pPr>
                  <a:spcBef>
                    <a:spcPts val="1800"/>
                  </a:spcBef>
                </a:pPr>
                <a:r>
                  <a:rPr lang="en-US" sz="2400" b="1" dirty="0" smtClean="0"/>
                  <a:t>total cost  </a:t>
                </a:r>
                <a:r>
                  <a:rPr lang="en-US" sz="2400" dirty="0" smtClean="0"/>
                  <a:t>The total of (1) out-of-pocket costs and </a:t>
                </a:r>
                <a:br>
                  <a:rPr lang="en-US" sz="2400" dirty="0" smtClean="0"/>
                </a:br>
                <a:r>
                  <a:rPr lang="en-US" sz="2400" dirty="0" smtClean="0"/>
                  <a:t>(2) opportunity cost of all factors of production.</a:t>
                </a: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2074" t="-2022" r="-2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8579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097280"/>
          </a:xfrm>
        </p:spPr>
        <p:txBody>
          <a:bodyPr/>
          <a:lstStyle/>
          <a:p>
            <a:r>
              <a:rPr lang="en-US" dirty="0"/>
              <a:t>Profits and Economics </a:t>
            </a:r>
            <a:r>
              <a:rPr lang="en-US" dirty="0" smtClean="0"/>
              <a:t>Costs </a:t>
            </a:r>
            <a:r>
              <a:rPr lang="en-US" sz="2000" i="1" kern="0" dirty="0" smtClean="0">
                <a:solidFill>
                  <a:prstClr val="white"/>
                </a:solidFill>
              </a:rPr>
              <a:t>(2 </a:t>
            </a:r>
            <a:r>
              <a:rPr lang="en-US" sz="2000" i="1" kern="0" dirty="0">
                <a:solidFill>
                  <a:prstClr val="white"/>
                </a:solidFill>
              </a:rPr>
              <a:t>of </a:t>
            </a:r>
            <a:r>
              <a:rPr lang="en-US" sz="2000" i="1" kern="0" dirty="0" smtClean="0">
                <a:solidFill>
                  <a:prstClr val="white"/>
                </a:solidFill>
              </a:rPr>
              <a:t>3)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>
                  <a:spcAft>
                    <a:spcPct val="0"/>
                  </a:spcAft>
                </a:pPr>
                <a:r>
                  <a:rPr lang="en-US" sz="2400" dirty="0" smtClean="0"/>
                  <a:t>The term </a:t>
                </a:r>
                <a:r>
                  <a:rPr lang="en-US" sz="2400" i="1" dirty="0"/>
                  <a:t>profit</a:t>
                </a:r>
                <a:r>
                  <a:rPr lang="en-US" sz="2400" dirty="0"/>
                  <a:t> will from here on refer to </a:t>
                </a:r>
                <a:r>
                  <a:rPr lang="en-US" sz="2400" b="1" i="1" dirty="0">
                    <a:solidFill>
                      <a:srgbClr val="FF0000"/>
                    </a:solidFill>
                  </a:rPr>
                  <a:t>economic profit</a:t>
                </a:r>
                <a:r>
                  <a:rPr lang="en-US" sz="2400" b="1" dirty="0">
                    <a:solidFill>
                      <a:srgbClr val="FF0000"/>
                    </a:solidFill>
                  </a:rPr>
                  <a:t>.</a:t>
                </a:r>
              </a:p>
              <a:p>
                <a:pPr>
                  <a:spcAft>
                    <a:spcPct val="0"/>
                  </a:spcAft>
                </a:pPr>
                <a:r>
                  <a:rPr lang="en-US" sz="2400" dirty="0" smtClean="0"/>
                  <a:t>So </a:t>
                </a:r>
                <a:r>
                  <a:rPr lang="en-US" sz="2400" dirty="0"/>
                  <a:t>whenever we say profit = total revenue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/>
                      </a:rPr>
                      <m:t>−</m:t>
                    </m:r>
                  </m:oMath>
                </a14:m>
                <a:r>
                  <a:rPr lang="en-US" sz="2400" dirty="0" smtClean="0"/>
                  <a:t> </a:t>
                </a:r>
                <a:r>
                  <a:rPr lang="en-US" sz="2400" dirty="0"/>
                  <a:t>total cost, what we really mean is</a:t>
                </a:r>
                <a:r>
                  <a:rPr lang="en-US" sz="2400" dirty="0" smtClean="0"/>
                  <a:t>:</a:t>
                </a:r>
                <a:endParaRPr lang="en-US" sz="2400" dirty="0" smtClean="0">
                  <a:latin typeface="Arial" panose="020B0604020202020204" pitchFamily="34" charset="0"/>
                  <a:sym typeface="Wingdings 3" panose="05040102010807070707" pitchFamily="18" charset="2"/>
                </a:endParaRPr>
              </a:p>
              <a:p>
                <a:pPr marL="0" indent="0" algn="ctr">
                  <a:spcBef>
                    <a:spcPts val="2400"/>
                  </a:spcBef>
                  <a:spcAft>
                    <a:spcPct val="0"/>
                  </a:spcAft>
                  <a:buNone/>
                  <a:defRPr/>
                </a:pPr>
                <a:r>
                  <a:rPr lang="en-US" sz="2400" dirty="0" smtClean="0">
                    <a:latin typeface="Arial" panose="020B0604020202020204" pitchFamily="34" charset="0"/>
                    <a:sym typeface="Wingdings 3" panose="05040102010807070707" pitchFamily="18" charset="2"/>
                  </a:rPr>
                  <a:t>economic </a:t>
                </a:r>
                <a:r>
                  <a:rPr lang="en-US" sz="2400" dirty="0">
                    <a:latin typeface="Arial" panose="020B0604020202020204" pitchFamily="34" charset="0"/>
                    <a:sym typeface="Wingdings 3" panose="05040102010807070707" pitchFamily="18" charset="2"/>
                  </a:rPr>
                  <a:t>profit = total revenue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/>
                      </a:rPr>
                      <m:t>−</m:t>
                    </m:r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sym typeface="Wingdings 3" panose="05040102010807070707" pitchFamily="18" charset="2"/>
                  </a:rPr>
                  <a:t> </a:t>
                </a:r>
                <a:r>
                  <a:rPr lang="en-US" sz="2400" dirty="0">
                    <a:latin typeface="Arial" panose="020B0604020202020204" pitchFamily="34" charset="0"/>
                    <a:sym typeface="Wingdings 3" panose="05040102010807070707" pitchFamily="18" charset="2"/>
                  </a:rPr>
                  <a:t>total economic </a:t>
                </a:r>
                <a:r>
                  <a:rPr lang="en-US" sz="2400" dirty="0" smtClean="0">
                    <a:latin typeface="Arial" panose="020B0604020202020204" pitchFamily="34" charset="0"/>
                    <a:sym typeface="Wingdings 3" panose="05040102010807070707" pitchFamily="18" charset="2"/>
                  </a:rPr>
                  <a:t>cost</a:t>
                </a:r>
              </a:p>
              <a:p>
                <a:pPr>
                  <a:spcBef>
                    <a:spcPts val="2400"/>
                  </a:spcBef>
                </a:pPr>
                <a:r>
                  <a:rPr lang="en-US" sz="2400" b="1" dirty="0" smtClean="0"/>
                  <a:t>economic profit  </a:t>
                </a:r>
                <a:r>
                  <a:rPr lang="en-US" sz="2400" dirty="0" err="1" smtClean="0"/>
                  <a:t>Profit</a:t>
                </a:r>
                <a:r>
                  <a:rPr lang="en-US" sz="2400" dirty="0" smtClean="0"/>
                  <a:t> that accounts for both explicit and opportunity costs.</a:t>
                </a: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2074" t="-2022" r="-10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4374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Profits and Economics Costs </a:t>
            </a:r>
            <a:r>
              <a:rPr lang="en-US" sz="2000" i="1" kern="0" dirty="0">
                <a:solidFill>
                  <a:prstClr val="white"/>
                </a:solidFill>
              </a:rPr>
              <a:t>(2 of 3)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JO" dirty="0"/>
              <a:t>في الاقتصاد الجزئي:كلمة الربح تعني دائمًا: الربح الاقتصادي </a:t>
            </a:r>
            <a:r>
              <a:rPr lang="en-US" dirty="0" smtClean="0">
                <a:solidFill>
                  <a:srgbClr val="FF0000"/>
                </a:solidFill>
              </a:rPr>
              <a:t>Economic </a:t>
            </a:r>
            <a:r>
              <a:rPr lang="en-US" dirty="0">
                <a:solidFill>
                  <a:srgbClr val="FF0000"/>
                </a:solidFill>
              </a:rPr>
              <a:t>Profit</a:t>
            </a:r>
            <a:r>
              <a:rPr lang="en-US" dirty="0" smtClean="0"/>
              <a:t>)</a:t>
            </a:r>
            <a:r>
              <a:rPr lang="ar-JO" dirty="0" smtClean="0"/>
              <a:t>) وليس </a:t>
            </a:r>
            <a:r>
              <a:rPr lang="ar-JO" dirty="0"/>
              <a:t>الربح المحاسبي</a:t>
            </a:r>
            <a:r>
              <a:rPr lang="ar-JO" dirty="0" smtClean="0"/>
              <a:t>.</a:t>
            </a:r>
          </a:p>
          <a:p>
            <a:pPr algn="r" rtl="1"/>
            <a:r>
              <a:rPr lang="ar-JO" dirty="0"/>
              <a:t>الفرق بين الإيراد الكلي والتكلفة الاقتصادية </a:t>
            </a:r>
            <a:r>
              <a:rPr lang="ar-JO" dirty="0" smtClean="0"/>
              <a:t>الكلية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369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JO" sz="2000" b="1" dirty="0"/>
              <a:t>التكلفة الاقتصادية</a:t>
            </a:r>
            <a:r>
              <a:rPr lang="ar-JO" sz="2000" dirty="0"/>
              <a:t> تشمل نوعين من التكاليف:</a:t>
            </a:r>
          </a:p>
          <a:p>
            <a:pPr algn="r" rtl="1"/>
            <a:r>
              <a:rPr lang="ar-JO" sz="2000" b="1" dirty="0"/>
              <a:t> </a:t>
            </a:r>
            <a:r>
              <a:rPr lang="ar-JO" sz="2000" b="1" dirty="0" smtClean="0"/>
              <a:t> 1️⃣   </a:t>
            </a:r>
            <a:r>
              <a:rPr lang="ar-JO" sz="2000" b="1" dirty="0"/>
              <a:t>التكاليف الصريحة </a:t>
            </a:r>
            <a:r>
              <a:rPr lang="en-US" sz="2000" b="1" dirty="0" smtClean="0"/>
              <a:t>Explicit </a:t>
            </a:r>
            <a:r>
              <a:rPr lang="en-US" sz="2000" b="1" dirty="0"/>
              <a:t>Costs</a:t>
            </a:r>
            <a:r>
              <a:rPr lang="en-US" sz="2000" b="1" dirty="0" smtClean="0"/>
              <a:t>)</a:t>
            </a:r>
            <a:r>
              <a:rPr lang="ar-JO" sz="2000" b="1" dirty="0" smtClean="0"/>
              <a:t>)</a:t>
            </a:r>
            <a:endParaRPr lang="en-US" sz="2000" b="1" dirty="0"/>
          </a:p>
          <a:p>
            <a:pPr algn="r" rtl="1"/>
            <a:r>
              <a:rPr lang="ar-JO" sz="2000" dirty="0"/>
              <a:t>مدفوعات نقدية فعلية</a:t>
            </a:r>
          </a:p>
          <a:p>
            <a:pPr algn="r" rtl="1"/>
            <a:r>
              <a:rPr lang="ar-JO" sz="2000" dirty="0"/>
              <a:t>مثل</a:t>
            </a:r>
            <a:r>
              <a:rPr lang="ar-JO" sz="2000" dirty="0" smtClean="0"/>
              <a:t>: </a:t>
            </a:r>
            <a:r>
              <a:rPr lang="ar-JO" sz="1800" dirty="0" smtClean="0"/>
              <a:t>الأجور  والإيجار و المواد الخام و الكهرباء</a:t>
            </a:r>
            <a:endParaRPr lang="ar-JO" sz="1800" dirty="0"/>
          </a:p>
          <a:p>
            <a:pPr algn="r" rtl="1"/>
            <a:r>
              <a:rPr lang="ar-JO" sz="2000" b="1" dirty="0"/>
              <a:t>2️⃣ تكاليف الفرصة البديلة </a:t>
            </a:r>
            <a:r>
              <a:rPr lang="ar-JO" sz="2000" b="1" dirty="0" smtClean="0"/>
              <a:t>(</a:t>
            </a:r>
            <a:r>
              <a:rPr lang="en-US" sz="2000" b="1" dirty="0" smtClean="0"/>
              <a:t>Implicit </a:t>
            </a:r>
            <a:r>
              <a:rPr lang="en-US" sz="2000" b="1" dirty="0"/>
              <a:t>/ Opportunity </a:t>
            </a:r>
            <a:r>
              <a:rPr lang="en-US" sz="2000" b="1" dirty="0" smtClean="0"/>
              <a:t>Costs</a:t>
            </a:r>
            <a:r>
              <a:rPr lang="ar-JO" sz="2000" b="1" dirty="0" smtClean="0"/>
              <a:t>)</a:t>
            </a:r>
            <a:endParaRPr lang="en-US" sz="2000" b="1" dirty="0"/>
          </a:p>
          <a:p>
            <a:pPr algn="r" rtl="1"/>
            <a:r>
              <a:rPr lang="ar-JO" sz="2000" dirty="0"/>
              <a:t>تكاليف غير مدفوعة نقديًا</a:t>
            </a:r>
          </a:p>
          <a:p>
            <a:pPr algn="r" rtl="1"/>
            <a:r>
              <a:rPr lang="ar-JO" sz="2000" dirty="0"/>
              <a:t>لكنها تمثل </a:t>
            </a:r>
            <a:r>
              <a:rPr lang="ar-JO" sz="2000" b="1" dirty="0"/>
              <a:t>دخلاً ضائعًا</a:t>
            </a:r>
            <a:endParaRPr lang="ar-JO" sz="2000" dirty="0"/>
          </a:p>
          <a:p>
            <a:pPr algn="r" rtl="1"/>
            <a:r>
              <a:rPr lang="ar-JO" sz="2000" dirty="0"/>
              <a:t>مثل:</a:t>
            </a:r>
          </a:p>
          <a:p>
            <a:pPr lvl="1" algn="r" rtl="1"/>
            <a:r>
              <a:rPr lang="ar-JO" sz="1800" dirty="0"/>
              <a:t>راتب كان يمكن لصاحب المشروع أن يحصل عليه لو عمل في وظيفة أخرى</a:t>
            </a:r>
          </a:p>
          <a:p>
            <a:pPr lvl="1" algn="r" rtl="1"/>
            <a:r>
              <a:rPr lang="ar-JO" sz="1800" dirty="0"/>
              <a:t>عائد رأس المال لو استُثمر في مكان آخر</a:t>
            </a:r>
          </a:p>
          <a:p>
            <a:pPr algn="r" rtl="1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908356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en-US" dirty="0"/>
              <a:t>📌 </a:t>
            </a:r>
            <a:r>
              <a:rPr lang="ar-JO" b="1" dirty="0"/>
              <a:t>الربح المحاسبي يتجاهل هذه </a:t>
            </a:r>
            <a:r>
              <a:rPr lang="ar-JO" b="1" dirty="0" smtClean="0"/>
              <a:t>التكاليف.</a:t>
            </a:r>
            <a:r>
              <a:rPr lang="ar-JO" dirty="0"/>
              <a:t/>
            </a:r>
            <a:br>
              <a:rPr lang="ar-JO" dirty="0"/>
            </a:br>
            <a:r>
              <a:rPr lang="en-US" dirty="0"/>
              <a:t>📌 </a:t>
            </a:r>
            <a:r>
              <a:rPr lang="ar-JO" b="1" dirty="0"/>
              <a:t>الربح الاقتصادي يأخذها في </a:t>
            </a:r>
            <a:r>
              <a:rPr lang="ar-JO" b="1" dirty="0" smtClean="0"/>
              <a:t>الحسبان.</a:t>
            </a:r>
          </a:p>
          <a:p>
            <a:pPr algn="r" rtl="1"/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8756822"/>
              </p:ext>
            </p:extLst>
          </p:nvPr>
        </p:nvGraphicFramePr>
        <p:xfrm>
          <a:off x="457200" y="3314541"/>
          <a:ext cx="8229600" cy="1097280"/>
        </p:xfrm>
        <a:graphic>
          <a:graphicData uri="http://schemas.openxmlformats.org/drawingml/2006/table">
            <a:tbl>
              <a:tblPr/>
              <a:tblGrid>
                <a:gridCol w="4114800"/>
                <a:gridCol w="4114800"/>
              </a:tblGrid>
              <a:tr h="0">
                <a:tc>
                  <a:txBody>
                    <a:bodyPr/>
                    <a:lstStyle/>
                    <a:p>
                      <a:pPr algn="ctr" rtl="1"/>
                      <a:r>
                        <a:rPr lang="ar-JO" dirty="0"/>
                        <a:t>النوع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JO" dirty="0"/>
                        <a:t>ماذا يشمل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rtl="1"/>
                      <a:r>
                        <a:rPr lang="ar-JO"/>
                        <a:t>الربح المحاسبي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JO" dirty="0"/>
                        <a:t>الإيراد − التكاليف الصريحة فقط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rtl="1"/>
                      <a:r>
                        <a:rPr lang="ar-JO"/>
                        <a:t>الربح الاقتصادي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JO" dirty="0"/>
                        <a:t>الإيراد − (الصريحة + الفرصة البديلة)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3491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097280"/>
          </a:xfrm>
        </p:spPr>
        <p:txBody>
          <a:bodyPr/>
          <a:lstStyle/>
          <a:p>
            <a:r>
              <a:rPr lang="en-US" dirty="0"/>
              <a:t>Profits and Economics </a:t>
            </a:r>
            <a:r>
              <a:rPr lang="en-US" dirty="0" smtClean="0"/>
              <a:t>Costs </a:t>
            </a:r>
            <a:r>
              <a:rPr lang="en-US" sz="2000" i="1" kern="0" dirty="0" smtClean="0">
                <a:solidFill>
                  <a:prstClr val="white"/>
                </a:solidFill>
              </a:rPr>
              <a:t>(3 </a:t>
            </a:r>
            <a:r>
              <a:rPr lang="en-US" sz="2000" i="1" kern="0" dirty="0">
                <a:solidFill>
                  <a:prstClr val="white"/>
                </a:solidFill>
              </a:rPr>
              <a:t>of </a:t>
            </a:r>
            <a:r>
              <a:rPr lang="en-US" sz="2000" i="1" kern="0" dirty="0" smtClean="0">
                <a:solidFill>
                  <a:prstClr val="white"/>
                </a:solidFill>
              </a:rPr>
              <a:t>3)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/>
          <a:lstStyle/>
          <a:p>
            <a:pPr marL="0" indent="0">
              <a:buNone/>
            </a:pPr>
            <a:r>
              <a:rPr lang="en-US" sz="2400" b="1" dirty="0" smtClean="0"/>
              <a:t>Normal Rate of Return</a:t>
            </a:r>
          </a:p>
          <a:p>
            <a:r>
              <a:rPr lang="en-US" sz="2400" dirty="0" smtClean="0"/>
              <a:t>The </a:t>
            </a:r>
            <a:r>
              <a:rPr lang="en-US" sz="2400" dirty="0"/>
              <a:t>way we treat the opportunity cost of capital is to add a </a:t>
            </a:r>
            <a:r>
              <a:rPr lang="en-US" sz="2400" i="1" dirty="0"/>
              <a:t>normal rate of return </a:t>
            </a:r>
            <a:r>
              <a:rPr lang="en-US" sz="2400" dirty="0"/>
              <a:t>to capital as part of economic cost</a:t>
            </a:r>
            <a:r>
              <a:rPr lang="en-US" sz="2400" dirty="0" smtClean="0"/>
              <a:t>.</a:t>
            </a:r>
            <a:endParaRPr lang="ar-JO" sz="2400" dirty="0" smtClean="0"/>
          </a:p>
          <a:p>
            <a:pPr algn="r" rtl="1"/>
            <a:r>
              <a:rPr lang="ar-JO" sz="2400" dirty="0"/>
              <a:t>المعدل الطبيعي للعائد هو:العائد الأدنى الذي يجب أن يحققه رأس المال حتى يرضى صاحبه أو المستثمر ويستمر في استخدامه في هذا المشروع بدلًا من أفضل بديل آخر.بمعنى أبسط:</a:t>
            </a:r>
            <a:r>
              <a:rPr lang="ar-JO" sz="2400" b="1" dirty="0">
                <a:solidFill>
                  <a:srgbClr val="FF0000"/>
                </a:solidFill>
              </a:rPr>
              <a:t>هو تكلفة الفرصة البديلة لرأس المال</a:t>
            </a:r>
            <a:r>
              <a:rPr lang="ar-JO" sz="2400" dirty="0" smtClean="0"/>
              <a:t>.</a:t>
            </a:r>
          </a:p>
          <a:p>
            <a:pPr algn="r" rtl="1"/>
            <a:r>
              <a:rPr lang="ar-JO" sz="2400" dirty="0"/>
              <a:t>لماذا نضيفه إلى التكاليف</a:t>
            </a:r>
            <a:r>
              <a:rPr lang="ar-JO" sz="2400" dirty="0" smtClean="0"/>
              <a:t>؟</a:t>
            </a:r>
          </a:p>
          <a:p>
            <a:pPr algn="r" rtl="1"/>
            <a:r>
              <a:rPr lang="ar-JO" sz="2400" dirty="0"/>
              <a:t>رأس المال له بدائل (إيداع في بنك، سندات حكومية</a:t>
            </a:r>
            <a:r>
              <a:rPr lang="ar-JO" sz="1800" dirty="0"/>
              <a:t>…)</a:t>
            </a:r>
          </a:p>
          <a:p>
            <a:pPr algn="r" rtl="1"/>
            <a:r>
              <a:rPr lang="ar-JO" sz="1800" dirty="0"/>
              <a:t>إذا لم يحقق المشروع عائدًا مساويًا لهذه </a:t>
            </a:r>
            <a:r>
              <a:rPr lang="ar-JO" sz="1800" dirty="0" smtClean="0"/>
              <a:t>البدائل فلن </a:t>
            </a:r>
            <a:r>
              <a:rPr lang="ar-JO" sz="1800" dirty="0"/>
              <a:t>يكون المستثمر راضيًا</a:t>
            </a:r>
          </a:p>
          <a:p>
            <a:pPr algn="r" rtl="1"/>
            <a:r>
              <a:rPr lang="ar-JO" sz="1800" dirty="0"/>
              <a:t>➡️ لذلك يُعد هذا العائد</a:t>
            </a:r>
            <a:r>
              <a:rPr lang="ar-JO" sz="1800" b="1" dirty="0">
                <a:solidFill>
                  <a:srgbClr val="FF0000"/>
                </a:solidFill>
              </a:rPr>
              <a:t> جزءًا من التكلفة الاقتصادية</a:t>
            </a:r>
            <a:r>
              <a:rPr lang="ar-JO" sz="2400" b="1" dirty="0">
                <a:solidFill>
                  <a:srgbClr val="FF0000"/>
                </a:solidFill>
              </a:rPr>
              <a:t>.</a:t>
            </a:r>
          </a:p>
          <a:p>
            <a:pPr marL="0" indent="0" algn="r" rtl="1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04393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JO" b="1" dirty="0" smtClean="0"/>
              <a:t>العلاقة </a:t>
            </a:r>
            <a:r>
              <a:rPr lang="ar-JO" b="1" dirty="0"/>
              <a:t>بين المعدل الطبيعي والربح الاقتصادي</a:t>
            </a:r>
          </a:p>
          <a:p>
            <a:pPr algn="r" rtl="1"/>
            <a:r>
              <a:rPr lang="ar-JO" dirty="0"/>
              <a:t>عندما تحقق المنشأة </a:t>
            </a:r>
            <a:r>
              <a:rPr lang="ar-JO" b="1" dirty="0"/>
              <a:t>الربح الاقتصادي = صفر</a:t>
            </a:r>
            <a:r>
              <a:rPr lang="ar-JO" dirty="0"/>
              <a:t>:</a:t>
            </a:r>
          </a:p>
          <a:p>
            <a:pPr lvl="1" algn="r" rtl="1"/>
            <a:r>
              <a:rPr lang="ar-JO" dirty="0"/>
              <a:t>فهذا يعني أنها:</a:t>
            </a:r>
          </a:p>
          <a:p>
            <a:pPr lvl="2" algn="r" rtl="1"/>
            <a:r>
              <a:rPr lang="ar-JO" dirty="0"/>
              <a:t>غطّت التكاليف الصريحة</a:t>
            </a:r>
          </a:p>
          <a:p>
            <a:pPr lvl="2" algn="r" rtl="1"/>
            <a:r>
              <a:rPr lang="ar-JO" dirty="0"/>
              <a:t>وغطّت </a:t>
            </a:r>
            <a:r>
              <a:rPr lang="ar-JO" b="1" dirty="0"/>
              <a:t>المعدل الطبيعي للعائد</a:t>
            </a:r>
            <a:endParaRPr lang="ar-JO" dirty="0"/>
          </a:p>
          <a:p>
            <a:pPr algn="r" rtl="1"/>
            <a:r>
              <a:rPr lang="ar-JO" dirty="0"/>
              <a:t>أي أن:</a:t>
            </a:r>
          </a:p>
          <a:p>
            <a:pPr lvl="1" algn="r" rtl="1"/>
            <a:r>
              <a:rPr lang="ar-JO" dirty="0"/>
              <a:t>صاحب رأس المال يحصل على عائد كافٍ للبقاء</a:t>
            </a:r>
          </a:p>
          <a:p>
            <a:pPr lvl="1" algn="r" rtl="1"/>
            <a:r>
              <a:rPr lang="ar-JO" dirty="0"/>
              <a:t>دون ربح اقتصادي إضافي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6591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JO" b="1" dirty="0"/>
              <a:t>خلاصة مركزة جدًا</a:t>
            </a:r>
          </a:p>
          <a:p>
            <a:pPr algn="r" rtl="1"/>
            <a:r>
              <a:rPr lang="ar-JO" dirty="0"/>
              <a:t>المعدل الطبيعي = تكلفة الفرصة لرأس المال</a:t>
            </a:r>
          </a:p>
          <a:p>
            <a:pPr algn="r" rtl="1"/>
            <a:r>
              <a:rPr lang="ar-JO" dirty="0"/>
              <a:t>يُحسب ضمن التكاليف الاقتصادية</a:t>
            </a:r>
          </a:p>
          <a:p>
            <a:pPr algn="r" rtl="1"/>
            <a:r>
              <a:rPr lang="ar-JO" dirty="0"/>
              <a:t>الربح الاقتصادي الصفري يعني تحقيقه</a:t>
            </a:r>
          </a:p>
          <a:p>
            <a:pPr algn="r" rtl="1"/>
            <a:r>
              <a:rPr lang="ar-JO" dirty="0"/>
              <a:t>يقارب الفائدة على السندات الآمنة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4167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2000" b="1" dirty="0">
                <a:cs typeface="Arial" charset="0"/>
              </a:rPr>
              <a:t>TABLE 7.1  </a:t>
            </a:r>
            <a:r>
              <a:rPr lang="en-US" sz="2000" b="1" dirty="0"/>
              <a:t>Calculating Total Revenue, Total Cost, and </a:t>
            </a:r>
            <a:r>
              <a:rPr lang="en-US" sz="2000" b="1" dirty="0" smtClean="0"/>
              <a:t>Profit</a:t>
            </a:r>
            <a:endParaRPr lang="en-US" sz="2000" dirty="0"/>
          </a:p>
        </p:txBody>
      </p:sp>
      <p:graphicFrame>
        <p:nvGraphicFramePr>
          <p:cNvPr id="5" name="Group 49" descr="A table presents calculating total revenue, total cost, and profit&#10;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54348511"/>
              </p:ext>
            </p:extLst>
          </p:nvPr>
        </p:nvGraphicFramePr>
        <p:xfrm>
          <a:off x="609600" y="1219200"/>
          <a:ext cx="8001000" cy="2654853"/>
        </p:xfrm>
        <a:graphic>
          <a:graphicData uri="http://schemas.openxmlformats.org/drawingml/2006/table">
            <a:tbl>
              <a:tblPr firstRow="1"/>
              <a:tblGrid>
                <a:gridCol w="6096776"/>
                <a:gridCol w="1904224"/>
              </a:tblGrid>
              <a:tr h="4938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Initial Investment: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Market Interest Rate Available:</a:t>
                      </a:r>
                    </a:p>
                  </a:txBody>
                  <a:tcPr marR="0" marT="45725" marB="45725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$20,000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0.10, or 10%</a:t>
                      </a:r>
                    </a:p>
                  </a:txBody>
                  <a:tcPr marR="0" marT="45725" marB="45725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Total revenue (3,000 belts × $10 each)</a:t>
                      </a:r>
                    </a:p>
                  </a:txBody>
                  <a:tcPr marR="0" marT="0" marB="45725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$30,000</a:t>
                      </a:r>
                    </a:p>
                  </a:txBody>
                  <a:tcPr marR="457200" marT="0" marB="45725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Costs</a:t>
                      </a:r>
                    </a:p>
                  </a:txBody>
                  <a:tcPr marR="0" marT="0" marB="45725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457200" marT="0" marB="45725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 Belts from Supplier</a:t>
                      </a:r>
                    </a:p>
                  </a:txBody>
                  <a:tcPr marR="0" marT="0" marB="45725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$15,000</a:t>
                      </a:r>
                    </a:p>
                  </a:txBody>
                  <a:tcPr marR="457200" marT="0" marB="45725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 Labor cost</a:t>
                      </a:r>
                    </a:p>
                  </a:txBody>
                  <a:tcPr marR="0" marT="0" marB="45725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14,000</a:t>
                      </a:r>
                    </a:p>
                  </a:txBody>
                  <a:tcPr marR="457200" marT="0" marB="45725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 Normal return/opportunity cost of capital ($20,000 × 0.10)</a:t>
                      </a:r>
                    </a:p>
                  </a:txBody>
                  <a:tcPr marR="0" marT="0" marB="45725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2,000</a:t>
                      </a:r>
                    </a:p>
                  </a:txBody>
                  <a:tcPr marR="457200" marT="0" marB="45725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Total Cost</a:t>
                      </a:r>
                    </a:p>
                  </a:txBody>
                  <a:tcPr marR="0" marT="0" marB="45725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$31,000</a:t>
                      </a:r>
                    </a:p>
                  </a:txBody>
                  <a:tcPr marR="457200" marT="0" marB="45725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Profit = total revenue 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/>
                        </a:rPr>
                        <a:t>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total cost</a:t>
                      </a:r>
                    </a:p>
                  </a:txBody>
                  <a:tcPr marR="0" marT="0" marB="45725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       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Symbol"/>
                        </a:rPr>
                        <a:t>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$1,000</a:t>
                      </a:r>
                      <a:r>
                        <a:rPr kumimoji="0" lang="en-US" sz="16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</a:t>
                      </a:r>
                    </a:p>
                  </a:txBody>
                  <a:tcPr marR="393192" marT="0" marB="45725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" name="Text Placeholder 4"/>
          <p:cNvSpPr txBox="1">
            <a:spLocks noGrp="1" noChangeArrowheads="1"/>
          </p:cNvSpPr>
          <p:nvPr>
            <p:ph type="body" sz="quarter" idx="13"/>
          </p:nvPr>
        </p:nvSpPr>
        <p:spPr bwMode="auto">
          <a:xfrm>
            <a:off x="609600" y="3886200"/>
            <a:ext cx="8229600" cy="916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56032" indent="-256032" algn="l" defTabSz="914400" rtl="0" eaLnBrk="0" latinLnBrk="0" hangingPunct="0">
              <a:spcBef>
                <a:spcPts val="1500"/>
              </a:spcBef>
              <a:buClr>
                <a:srgbClr val="0070C0"/>
              </a:buClr>
              <a:buFont typeface="Arial" panose="020B0604020202020204" pitchFamily="34" charset="0"/>
              <a:buChar char="•"/>
              <a:defRPr sz="1200" b="1" kern="1200">
                <a:solidFill>
                  <a:srgbClr val="7D0013"/>
                </a:solidFill>
                <a:latin typeface="Arial" panose="020B0604020202020204" pitchFamily="34" charset="0"/>
                <a:ea typeface="+mn-ea"/>
                <a:cs typeface="+mn-cs"/>
                <a:sym typeface="Wingdings 3" panose="05040102010807070707" pitchFamily="18" charset="2"/>
              </a:defRPr>
            </a:lvl1pPr>
            <a:lvl2pPr marL="742950" indent="-285750" algn="l" defTabSz="914400" rtl="0" eaLnBrk="0" latinLnBrk="0" hangingPunct="0">
              <a:spcBef>
                <a:spcPts val="600"/>
              </a:spcBef>
              <a:buClr>
                <a:srgbClr val="0070C0"/>
              </a:buClr>
              <a:buFont typeface="Arial" panose="020B0604020202020204" pitchFamily="34" charset="0"/>
              <a:buChar char="–"/>
              <a:defRPr sz="1200" b="1" kern="1200">
                <a:solidFill>
                  <a:srgbClr val="7D0013"/>
                </a:solidFill>
                <a:latin typeface="Arial" panose="020B0604020202020204" pitchFamily="34" charset="0"/>
                <a:ea typeface="+mn-ea"/>
                <a:cs typeface="+mn-cs"/>
                <a:sym typeface="Wingdings 3" panose="05040102010807070707" pitchFamily="18" charset="2"/>
              </a:defRPr>
            </a:lvl2pPr>
            <a:lvl3pPr marL="1143000" indent="-228600" algn="l" defTabSz="914400" rtl="0" eaLnBrk="0" latinLnBrk="0" hangingPunct="0">
              <a:spcBef>
                <a:spcPts val="600"/>
              </a:spcBef>
              <a:buClr>
                <a:srgbClr val="0070C0"/>
              </a:buClr>
              <a:buFont typeface="Wingdings" panose="05000000000000000000" pitchFamily="2" charset="2"/>
              <a:buChar char="§"/>
              <a:defRPr sz="1200" b="1" kern="1200">
                <a:solidFill>
                  <a:srgbClr val="7D0013"/>
                </a:solidFill>
                <a:latin typeface="Arial" panose="020B0604020202020204" pitchFamily="34" charset="0"/>
                <a:ea typeface="+mn-ea"/>
                <a:cs typeface="+mn-cs"/>
                <a:sym typeface="Wingdings 3" panose="05040102010807070707" pitchFamily="18" charset="2"/>
              </a:defRPr>
            </a:lvl3pPr>
            <a:lvl4pPr marL="1600200" indent="-228600" algn="l" defTabSz="914400" rtl="0" eaLnBrk="0" latinLnBrk="0" hangingPunct="0">
              <a:spcBef>
                <a:spcPts val="600"/>
              </a:spcBef>
              <a:buClr>
                <a:srgbClr val="0070C0"/>
              </a:buClr>
              <a:buFont typeface="Arial" panose="020B0604020202020204" pitchFamily="34" charset="0"/>
              <a:buChar char="–"/>
              <a:defRPr sz="1200" b="1" kern="1200">
                <a:solidFill>
                  <a:srgbClr val="7D0013"/>
                </a:solidFill>
                <a:latin typeface="Arial" panose="020B0604020202020204" pitchFamily="34" charset="0"/>
                <a:ea typeface="+mn-ea"/>
                <a:cs typeface="+mn-cs"/>
                <a:sym typeface="Wingdings 3" panose="05040102010807070707" pitchFamily="18" charset="2"/>
              </a:defRPr>
            </a:lvl4pPr>
            <a:lvl5pPr marL="2057400" indent="-228600" algn="l" defTabSz="914400" rtl="0" eaLnBrk="0" latinLnBrk="0" hangingPunct="0">
              <a:spcBef>
                <a:spcPts val="600"/>
              </a:spcBef>
              <a:buClr>
                <a:srgbClr val="0070C0"/>
              </a:buClr>
              <a:buFont typeface="Arial" panose="020B0604020202020204" pitchFamily="34" charset="0"/>
              <a:buChar char="•"/>
              <a:defRPr sz="1200" b="1" kern="1200">
                <a:solidFill>
                  <a:srgbClr val="7D0013"/>
                </a:solidFill>
                <a:latin typeface="Arial" panose="020B0604020202020204" pitchFamily="34" charset="0"/>
                <a:ea typeface="+mn-ea"/>
                <a:cs typeface="+mn-cs"/>
                <a:sym typeface="Wingdings 3" panose="05040102010807070707" pitchFamily="18" charset="2"/>
              </a:defRPr>
            </a:lvl5pPr>
            <a:lvl6pPr marL="2514600" indent="-228600" algn="l" defTabSz="914400" rtl="0" eaLnBrk="0" fontAlgn="base" latinLnBrk="0" hangingPunct="0">
              <a:spcBef>
                <a:spcPct val="10000"/>
              </a:spcBef>
              <a:spcAft>
                <a:spcPct val="10000"/>
              </a:spcAft>
              <a:buClr>
                <a:srgbClr val="0070C0"/>
              </a:buClr>
              <a:buFont typeface="Arial" panose="020B0604020202020204" pitchFamily="34" charset="0"/>
              <a:buChar char="•"/>
              <a:defRPr sz="1200" b="1" kern="1200">
                <a:solidFill>
                  <a:srgbClr val="7D0013"/>
                </a:solidFill>
                <a:latin typeface="Arial" panose="020B0604020202020204" pitchFamily="34" charset="0"/>
                <a:ea typeface="+mn-ea"/>
                <a:cs typeface="+mn-cs"/>
                <a:sym typeface="Wingdings 3" panose="05040102010807070707" pitchFamily="18" charset="2"/>
              </a:defRPr>
            </a:lvl6pPr>
            <a:lvl7pPr marL="2971800" indent="-228600" algn="l" defTabSz="914400" rtl="0" eaLnBrk="0" fontAlgn="base" latinLnBrk="0" hangingPunct="0">
              <a:spcBef>
                <a:spcPct val="10000"/>
              </a:spcBef>
              <a:spcAft>
                <a:spcPct val="10000"/>
              </a:spcAft>
              <a:buClr>
                <a:srgbClr val="0070C0"/>
              </a:buClr>
              <a:buFont typeface="Arial" panose="020B0604020202020204" pitchFamily="34" charset="0"/>
              <a:buChar char="•"/>
              <a:defRPr sz="1200" b="1" kern="1200">
                <a:solidFill>
                  <a:srgbClr val="7D0013"/>
                </a:solidFill>
                <a:latin typeface="Arial" panose="020B0604020202020204" pitchFamily="34" charset="0"/>
                <a:ea typeface="+mn-ea"/>
                <a:cs typeface="+mn-cs"/>
                <a:sym typeface="Wingdings 3" panose="05040102010807070707" pitchFamily="18" charset="2"/>
              </a:defRPr>
            </a:lvl7pPr>
            <a:lvl8pPr marL="3429000" indent="-228600" algn="l" defTabSz="914400" rtl="0" eaLnBrk="0" fontAlgn="base" latinLnBrk="0" hangingPunct="0">
              <a:spcBef>
                <a:spcPct val="10000"/>
              </a:spcBef>
              <a:spcAft>
                <a:spcPct val="10000"/>
              </a:spcAft>
              <a:buClr>
                <a:srgbClr val="0070C0"/>
              </a:buClr>
              <a:buFont typeface="Arial" panose="020B0604020202020204" pitchFamily="34" charset="0"/>
              <a:buChar char="•"/>
              <a:defRPr sz="1200" b="1" kern="1200">
                <a:solidFill>
                  <a:srgbClr val="7D0013"/>
                </a:solidFill>
                <a:latin typeface="Arial" panose="020B0604020202020204" pitchFamily="34" charset="0"/>
                <a:ea typeface="+mn-ea"/>
                <a:cs typeface="+mn-cs"/>
                <a:sym typeface="Wingdings 3" panose="05040102010807070707" pitchFamily="18" charset="2"/>
              </a:defRPr>
            </a:lvl8pPr>
            <a:lvl9pPr marL="3886200" indent="-228600" algn="l" defTabSz="914400" rtl="0" eaLnBrk="0" fontAlgn="base" latinLnBrk="0" hangingPunct="0">
              <a:spcBef>
                <a:spcPct val="10000"/>
              </a:spcBef>
              <a:spcAft>
                <a:spcPct val="10000"/>
              </a:spcAft>
              <a:buClr>
                <a:srgbClr val="0070C0"/>
              </a:buClr>
              <a:buFont typeface="Arial" panose="020B0604020202020204" pitchFamily="34" charset="0"/>
              <a:buChar char="•"/>
              <a:defRPr sz="1200" b="1" kern="1200">
                <a:solidFill>
                  <a:srgbClr val="7D0013"/>
                </a:solidFill>
                <a:latin typeface="Arial" panose="020B0604020202020204" pitchFamily="34" charset="0"/>
                <a:ea typeface="+mn-ea"/>
                <a:cs typeface="+mn-cs"/>
                <a:sym typeface="Wingdings 3" panose="05040102010807070707" pitchFamily="18" charset="2"/>
              </a:defRPr>
            </a:lvl9pPr>
          </a:lstStyle>
          <a:p>
            <a:pPr marL="0" lvl="0" indent="0" eaLnBrk="1" hangingPunct="1">
              <a:buNone/>
            </a:pPr>
            <a:r>
              <a:rPr lang="en-US" sz="1600" b="0" baseline="30000" dirty="0" smtClean="0">
                <a:solidFill>
                  <a:schemeClr val="tx1"/>
                </a:solidFill>
              </a:rPr>
              <a:t>a </a:t>
            </a:r>
            <a:r>
              <a:rPr lang="en-US" sz="1600" b="0" dirty="0" smtClean="0">
                <a:solidFill>
                  <a:schemeClr val="tx1"/>
                </a:solidFill>
              </a:rPr>
              <a:t>There is a loss of $1,000.</a:t>
            </a:r>
            <a:endParaRPr lang="en-US" sz="16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519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Short-Run versus Long-Run Decisions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1800"/>
              </a:spcBef>
              <a:spcAft>
                <a:spcPct val="0"/>
              </a:spcAft>
            </a:pPr>
            <a:r>
              <a:rPr lang="en-US" sz="2400" b="1" dirty="0" smtClean="0"/>
              <a:t>short run  </a:t>
            </a:r>
            <a:r>
              <a:rPr lang="en-US" sz="2400" dirty="0"/>
              <a:t>The period of time for which two conditions hold: The firm is operating under a fixed scale (fixed factor) of production, and firms </a:t>
            </a:r>
            <a:r>
              <a:rPr lang="en-US" sz="2400" dirty="0" smtClean="0"/>
              <a:t>can </a:t>
            </a:r>
            <a:r>
              <a:rPr lang="en-US" sz="2400" dirty="0"/>
              <a:t>neither enter nor exit an industry. </a:t>
            </a:r>
            <a:endParaRPr lang="ar-JO" sz="2400" dirty="0" smtClean="0"/>
          </a:p>
          <a:p>
            <a:pPr algn="r" rtl="1">
              <a:spcBef>
                <a:spcPts val="1800"/>
              </a:spcBef>
              <a:spcAft>
                <a:spcPct val="0"/>
              </a:spcAft>
            </a:pPr>
            <a:r>
              <a:rPr lang="ar-JO" sz="2400" dirty="0"/>
              <a:t>الأجل القصير هو:الفترة الزمنية التي يكون فيها على الأقل </a:t>
            </a:r>
            <a:r>
              <a:rPr lang="ar-JO" sz="2400" b="1" dirty="0">
                <a:solidFill>
                  <a:srgbClr val="FF0000"/>
                </a:solidFill>
              </a:rPr>
              <a:t>عامل إنتاج واحد ثابتًا</a:t>
            </a:r>
            <a:r>
              <a:rPr lang="ar-JO" sz="2400" dirty="0"/>
              <a:t>، </a:t>
            </a:r>
            <a:r>
              <a:rPr lang="ar-JO" sz="2400" b="1" dirty="0">
                <a:solidFill>
                  <a:srgbClr val="FF0000"/>
                </a:solidFill>
              </a:rPr>
              <a:t>ولا تستطيع المنشآت الدخول إلى </a:t>
            </a:r>
            <a:r>
              <a:rPr lang="ar-JO" sz="2400" b="1" dirty="0" smtClean="0">
                <a:solidFill>
                  <a:srgbClr val="FF0000"/>
                </a:solidFill>
              </a:rPr>
              <a:t>الصناعة </a:t>
            </a:r>
            <a:r>
              <a:rPr lang="ar-JO" sz="2400" b="1" dirty="0">
                <a:solidFill>
                  <a:srgbClr val="FF0000"/>
                </a:solidFill>
              </a:rPr>
              <a:t>أو الخروج منها</a:t>
            </a:r>
            <a:r>
              <a:rPr lang="ar-JO" sz="2400" b="1" dirty="0" smtClean="0">
                <a:solidFill>
                  <a:srgbClr val="FF0000"/>
                </a:solidFill>
              </a:rPr>
              <a:t>.</a:t>
            </a:r>
          </a:p>
          <a:p>
            <a:pPr marL="0" indent="0" algn="r" rtl="1">
              <a:spcBef>
                <a:spcPts val="1800"/>
              </a:spcBef>
              <a:spcAft>
                <a:spcPct val="0"/>
              </a:spcAft>
              <a:buNone/>
            </a:pPr>
            <a:r>
              <a:rPr lang="ar-JO" sz="2400" b="1" dirty="0"/>
              <a:t>ما معنى عامل إنتاج ثابت</a:t>
            </a:r>
            <a:r>
              <a:rPr lang="ar-JO" sz="2400" b="1" dirty="0" smtClean="0"/>
              <a:t>؟ عامل </a:t>
            </a:r>
            <a:r>
              <a:rPr lang="ar-JO" sz="2400" b="1" dirty="0"/>
              <a:t>ثابت مثل:حجم </a:t>
            </a:r>
            <a:r>
              <a:rPr lang="ar-JO" sz="2400" b="1" dirty="0" smtClean="0"/>
              <a:t>المصنع عدد الآلات المساحةلا </a:t>
            </a:r>
            <a:r>
              <a:rPr lang="ar-JO" sz="2400" b="1" dirty="0"/>
              <a:t>يمكن تغييره فورًا</a:t>
            </a:r>
            <a:r>
              <a:rPr lang="ar-JO" sz="2400" b="1" dirty="0" smtClean="0"/>
              <a:t>.</a:t>
            </a:r>
          </a:p>
          <a:p>
            <a:pPr marL="0" indent="0" algn="r" rtl="1">
              <a:spcBef>
                <a:spcPts val="1800"/>
              </a:spcBef>
              <a:spcAft>
                <a:spcPct val="0"/>
              </a:spcAft>
              <a:buNone/>
            </a:pPr>
            <a:r>
              <a:rPr lang="ar-JO" sz="2400" b="1" dirty="0" smtClean="0"/>
              <a:t>بينما </a:t>
            </a:r>
            <a:r>
              <a:rPr lang="ar-JO" sz="2400" b="1" dirty="0"/>
              <a:t>يمكن تغيير:عدد </a:t>
            </a:r>
            <a:r>
              <a:rPr lang="ar-JO" sz="2400" b="1" dirty="0" smtClean="0"/>
              <a:t>العمال او ساعات العمل او المواد الخام.</a:t>
            </a:r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2640386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long run  </a:t>
            </a:r>
            <a:r>
              <a:rPr lang="en-US" dirty="0"/>
              <a:t>That period of time for which there are no fixed factors of production: Firms can increase or decrease the scale of operation, and new firms can enter and existing firms can exit the industry. </a:t>
            </a:r>
            <a:endParaRPr lang="ar-JO" dirty="0" smtClean="0"/>
          </a:p>
          <a:p>
            <a:pPr algn="r" rtl="1"/>
            <a:r>
              <a:rPr lang="ar-JO" dirty="0"/>
              <a:t>الأجل الطويل هو:الفترة الزمنية التي </a:t>
            </a:r>
            <a:r>
              <a:rPr lang="ar-JO" b="1" dirty="0">
                <a:solidFill>
                  <a:srgbClr val="FF0000"/>
                </a:solidFill>
              </a:rPr>
              <a:t>لا توجد فيها عوامل إنتاج ثابتة</a:t>
            </a:r>
            <a:r>
              <a:rPr lang="ar-JO" dirty="0"/>
              <a:t>، </a:t>
            </a:r>
            <a:r>
              <a:rPr lang="ar-JO" b="1" dirty="0">
                <a:solidFill>
                  <a:srgbClr val="FF0000"/>
                </a:solidFill>
              </a:rPr>
              <a:t>وتستطيع المنشآت تعديل حجمها، كما يمكن للمنشآت الدخول إلى الصناعة أو الخروج منها.</a:t>
            </a:r>
            <a:endParaRPr lang="en-US" b="1" dirty="0">
              <a:solidFill>
                <a:srgbClr val="FF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6121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39205620"/>
              </p:ext>
            </p:extLst>
          </p:nvPr>
        </p:nvGraphicFramePr>
        <p:xfrm>
          <a:off x="228600" y="1981200"/>
          <a:ext cx="8229600" cy="1828800"/>
        </p:xfrm>
        <a:graphic>
          <a:graphicData uri="http://schemas.openxmlformats.org/drawingml/2006/table">
            <a:tbl>
              <a:tblPr/>
              <a:tblGrid>
                <a:gridCol w="2743200"/>
                <a:gridCol w="2743200"/>
                <a:gridCol w="27432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ar-JO" dirty="0">
                          <a:solidFill>
                            <a:srgbClr val="FF0000"/>
                          </a:solidFill>
                        </a:rPr>
                        <a:t>المقارنة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JO"/>
                        <a:t>الأجل القصير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JO"/>
                        <a:t>الأجل الطويل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ar-JO" dirty="0">
                          <a:solidFill>
                            <a:srgbClr val="FF0000"/>
                          </a:solidFill>
                        </a:rPr>
                        <a:t>عوامل الإنتاج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JO" dirty="0"/>
                        <a:t>بعضها ثابت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JO"/>
                        <a:t>جميعها متغيرة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ar-JO" dirty="0">
                          <a:solidFill>
                            <a:srgbClr val="FF0000"/>
                          </a:solidFill>
                        </a:rPr>
                        <a:t>دخول وخروج المنشآت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JO"/>
                        <a:t>غير ممكن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JO"/>
                        <a:t>ممكن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ar-JO" dirty="0">
                          <a:solidFill>
                            <a:srgbClr val="FF0000"/>
                          </a:solidFill>
                        </a:rPr>
                        <a:t>نوع التكاليف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JO"/>
                        <a:t>ثابتة + متغيرة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JO"/>
                        <a:t>متغيرة فقط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ar-JO" dirty="0">
                          <a:solidFill>
                            <a:srgbClr val="FF0000"/>
                          </a:solidFill>
                        </a:rPr>
                        <a:t>الربح الاقتصادي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JO"/>
                        <a:t>ممكن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JO" dirty="0"/>
                        <a:t>صفر في المنافسة الكاملة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1752600" y="4419600"/>
            <a:ext cx="6172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JO" dirty="0"/>
              <a:t>الأجل القصير والطويل:لا يُقاسان </a:t>
            </a:r>
            <a:r>
              <a:rPr lang="ar-JO" dirty="0" smtClean="0"/>
              <a:t>بالوقت بل </a:t>
            </a:r>
            <a:r>
              <a:rPr lang="ar-JO" dirty="0"/>
              <a:t>بطبيعة القيود على عوامل الإنتاج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746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The Bases of Decisions: Market Price of Outputs, Available Technology, and Input Prices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0000"/>
              </a:lnSpc>
              <a:spcBef>
                <a:spcPts val="1800"/>
              </a:spcBef>
              <a:spcAft>
                <a:spcPct val="0"/>
              </a:spcAft>
            </a:pPr>
            <a:r>
              <a:rPr lang="en-US" sz="2400" dirty="0"/>
              <a:t>A firm needs to know three things</a:t>
            </a:r>
            <a:r>
              <a:rPr lang="en-US" sz="2400" dirty="0" smtClean="0"/>
              <a:t>: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419475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1- Market </a:t>
            </a:r>
            <a:r>
              <a:rPr lang="en-US" dirty="0"/>
              <a:t>price of output: potential revenues</a:t>
            </a:r>
          </a:p>
          <a:p>
            <a:pPr algn="r" rtl="1"/>
            <a:r>
              <a:rPr lang="ar-JO" dirty="0"/>
              <a:t>1️⃣ سعر السوق للسلعة </a:t>
            </a:r>
            <a:r>
              <a:rPr lang="ar-JO" dirty="0" smtClean="0"/>
              <a:t>المنتَجة </a:t>
            </a:r>
            <a:r>
              <a:rPr lang="en-US" dirty="0" smtClean="0"/>
              <a:t> Market </a:t>
            </a:r>
            <a:r>
              <a:rPr lang="en-US" dirty="0"/>
              <a:t>price of </a:t>
            </a:r>
            <a:r>
              <a:rPr lang="en-US" dirty="0" smtClean="0"/>
              <a:t>output</a:t>
            </a:r>
            <a:r>
              <a:rPr lang="ar-JO" dirty="0" smtClean="0"/>
              <a:t>ويحدد </a:t>
            </a:r>
            <a:r>
              <a:rPr lang="ar-JO" dirty="0"/>
              <a:t>الإيراد المحتمل من بيع الإنتاج</a:t>
            </a:r>
            <a:r>
              <a:rPr lang="ar-JO" dirty="0" smtClean="0"/>
              <a:t>.</a:t>
            </a:r>
          </a:p>
          <a:p>
            <a:pPr algn="r" rtl="1"/>
            <a:r>
              <a:rPr lang="ar-JO" dirty="0" smtClean="0"/>
              <a:t>في </a:t>
            </a:r>
            <a:r>
              <a:rPr lang="ar-JO" dirty="0"/>
              <a:t>المنافسة الكاملة</a:t>
            </a:r>
            <a:r>
              <a:rPr lang="ar-JO" dirty="0" smtClean="0"/>
              <a:t>:</a:t>
            </a:r>
          </a:p>
          <a:p>
            <a:pPr marL="0" indent="0" algn="r" rtl="1">
              <a:buNone/>
            </a:pPr>
            <a:r>
              <a:rPr lang="ar-JO" dirty="0" smtClean="0"/>
              <a:t>السعر معطى  والمنشأة </a:t>
            </a:r>
            <a:r>
              <a:rPr lang="ar-JO" dirty="0"/>
              <a:t>آخذة </a:t>
            </a:r>
            <a:r>
              <a:rPr lang="ar-JO" dirty="0" smtClean="0"/>
              <a:t>للسعر</a:t>
            </a:r>
          </a:p>
          <a:p>
            <a:pPr marL="0" indent="0" algn="r" rtl="1">
              <a:buNone/>
            </a:pPr>
            <a:r>
              <a:rPr lang="ar-JO" dirty="0" smtClean="0"/>
              <a:t>المعنى </a:t>
            </a:r>
            <a:r>
              <a:rPr lang="ar-JO" dirty="0"/>
              <a:t>الاقتصادي:السعر يخبر المنشأة كم ستجني من كل وحدة تنتجها.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1301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Production techniques that are available: how much input </a:t>
            </a:r>
            <a:r>
              <a:rPr lang="en-US" dirty="0" smtClean="0"/>
              <a:t>needed</a:t>
            </a:r>
            <a:endParaRPr lang="ar-JO" dirty="0" smtClean="0"/>
          </a:p>
          <a:p>
            <a:pPr algn="r" rtl="1"/>
            <a:r>
              <a:rPr lang="en-US" dirty="0"/>
              <a:t>Production </a:t>
            </a:r>
            <a:r>
              <a:rPr lang="en-US" dirty="0" smtClean="0"/>
              <a:t>techniques</a:t>
            </a:r>
            <a:r>
              <a:rPr lang="ar-JO" dirty="0"/>
              <a:t> </a:t>
            </a:r>
            <a:r>
              <a:rPr lang="ar-JO" dirty="0" smtClean="0"/>
              <a:t>هي الطرق </a:t>
            </a:r>
            <a:r>
              <a:rPr lang="ar-JO" dirty="0"/>
              <a:t>المختلفة التي يمكن بها تحويل المدخلات إلى مخرجات.مثل</a:t>
            </a:r>
            <a:r>
              <a:rPr lang="ar-JO" dirty="0" smtClean="0"/>
              <a:t>:</a:t>
            </a:r>
          </a:p>
          <a:p>
            <a:pPr algn="r" rtl="1"/>
            <a:r>
              <a:rPr lang="ar-JO" dirty="0" smtClean="0"/>
              <a:t>كثيفة العمل ام  كثيفة </a:t>
            </a:r>
            <a:r>
              <a:rPr lang="ar-JO" dirty="0"/>
              <a:t>رأس </a:t>
            </a:r>
            <a:r>
              <a:rPr lang="ar-JO" dirty="0" smtClean="0"/>
              <a:t>المال </a:t>
            </a:r>
          </a:p>
          <a:p>
            <a:pPr marL="0" indent="0" algn="r" rtl="1">
              <a:buNone/>
            </a:pPr>
            <a:r>
              <a:rPr lang="ar-JO" dirty="0"/>
              <a:t>و</a:t>
            </a:r>
            <a:r>
              <a:rPr lang="ar-JO" dirty="0" smtClean="0"/>
              <a:t>هي مهمة لأن </a:t>
            </a:r>
            <a:r>
              <a:rPr lang="ar-JO" dirty="0"/>
              <a:t>كل تقنية تحتاج:كميات مختلفة من </a:t>
            </a:r>
            <a:r>
              <a:rPr lang="ar-JO" dirty="0" smtClean="0"/>
              <a:t>العمل وكميات </a:t>
            </a:r>
            <a:r>
              <a:rPr lang="ar-JO" dirty="0"/>
              <a:t>مختلفة من رأس </a:t>
            </a:r>
            <a:r>
              <a:rPr lang="ar-JO" dirty="0" smtClean="0"/>
              <a:t>المال لإنتاج </a:t>
            </a:r>
            <a:r>
              <a:rPr lang="ar-JO" dirty="0"/>
              <a:t>نفس الكمية.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52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Input prices: costs</a:t>
            </a:r>
          </a:p>
          <a:p>
            <a:pPr algn="r" rtl="1"/>
            <a:r>
              <a:rPr lang="ar-JO" dirty="0" smtClean="0"/>
              <a:t> تمثل تكلفة </a:t>
            </a:r>
            <a:r>
              <a:rPr lang="ar-JO" dirty="0"/>
              <a:t>استخدام </a:t>
            </a:r>
            <a:r>
              <a:rPr lang="ar-JO" dirty="0" smtClean="0"/>
              <a:t>العمل (الأجور)و تكلفة </a:t>
            </a:r>
            <a:r>
              <a:rPr lang="ar-JO" dirty="0"/>
              <a:t>استخدام رأس المال (الفائدة أو الإيجار</a:t>
            </a:r>
            <a:r>
              <a:rPr lang="ar-JO" dirty="0" smtClean="0"/>
              <a:t>)</a:t>
            </a:r>
          </a:p>
          <a:p>
            <a:pPr algn="r" rtl="1"/>
            <a:r>
              <a:rPr lang="ar-JO" dirty="0" smtClean="0"/>
              <a:t>المعنى:أسعار </a:t>
            </a:r>
            <a:r>
              <a:rPr lang="ar-JO" dirty="0"/>
              <a:t>المدخلات تحدد تكلفة كل طريقة إنتاج.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903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optimal method of production  </a:t>
            </a:r>
            <a:r>
              <a:rPr lang="en-US" dirty="0"/>
              <a:t>The production method that minimizes cost for a given level of output.</a:t>
            </a:r>
          </a:p>
          <a:p>
            <a:pPr algn="r" rtl="1"/>
            <a:r>
              <a:rPr lang="ar-JO" dirty="0"/>
              <a:t>طريقة الإنتاج التي تحقق أقل تكلفة ممكنة لإنتاج مستوى معين من الناتج</a:t>
            </a:r>
            <a:r>
              <a:rPr lang="ar-JO" dirty="0" smtClean="0"/>
              <a:t>.</a:t>
            </a:r>
          </a:p>
          <a:p>
            <a:pPr marL="0" indent="0" algn="r" rtl="1">
              <a:buNone/>
            </a:pPr>
            <a:r>
              <a:rPr lang="ar-JO" dirty="0"/>
              <a:t>ثالثًا: كيف تختار المنشأة الأسلوب الأمثل</a:t>
            </a:r>
            <a:r>
              <a:rPr lang="ar-JO" dirty="0" smtClean="0"/>
              <a:t>؟</a:t>
            </a:r>
          </a:p>
          <a:p>
            <a:pPr marL="0" indent="0" algn="just" rtl="1">
              <a:buNone/>
            </a:pPr>
            <a:r>
              <a:rPr lang="ar-JO" dirty="0" smtClean="0"/>
              <a:t>المنشأة:تحدد </a:t>
            </a:r>
            <a:r>
              <a:rPr lang="ar-JO" dirty="0"/>
              <a:t>مستوى الإنتاج </a:t>
            </a:r>
            <a:r>
              <a:rPr lang="ar-JO" dirty="0" smtClean="0"/>
              <a:t>المطلوب ثم تقارن </a:t>
            </a:r>
            <a:r>
              <a:rPr lang="ar-JO" dirty="0"/>
              <a:t>بين طرق الإنتاج </a:t>
            </a:r>
            <a:r>
              <a:rPr lang="ar-JO" dirty="0" smtClean="0"/>
              <a:t>المختلفة وتحسب </a:t>
            </a:r>
            <a:r>
              <a:rPr lang="ar-JO" dirty="0"/>
              <a:t>تكلفة كل طريقة باستخدام أسعار </a:t>
            </a:r>
            <a:r>
              <a:rPr lang="ar-JO" dirty="0" smtClean="0"/>
              <a:t>المدخلات ثم تختار </a:t>
            </a:r>
            <a:r>
              <a:rPr lang="ar-JO" dirty="0"/>
              <a:t>الطريقة الأقل تكلفة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071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7926116"/>
              </p:ext>
            </p:extLst>
          </p:nvPr>
        </p:nvGraphicFramePr>
        <p:xfrm>
          <a:off x="381000" y="1600200"/>
          <a:ext cx="8229600" cy="1097280"/>
        </p:xfrm>
        <a:graphic>
          <a:graphicData uri="http://schemas.openxmlformats.org/drawingml/2006/table">
            <a:tbl>
              <a:tblPr/>
              <a:tblGrid>
                <a:gridCol w="2057400"/>
                <a:gridCol w="2057400"/>
                <a:gridCol w="2057400"/>
                <a:gridCol w="20574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ar-JO" dirty="0"/>
                        <a:t>الطريقة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JO"/>
                        <a:t>عمل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JO"/>
                        <a:t>رأس مال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JO"/>
                        <a:t>التكلفة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100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733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120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3733800" y="2819400"/>
            <a:ext cx="52204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JO" dirty="0"/>
              <a:t>➡️ الطريقة </a:t>
            </a:r>
            <a:r>
              <a:rPr lang="en-US" b="1" dirty="0"/>
              <a:t>A</a:t>
            </a:r>
            <a:r>
              <a:rPr lang="en-US" dirty="0"/>
              <a:t> </a:t>
            </a:r>
            <a:r>
              <a:rPr lang="ar-JO" dirty="0"/>
              <a:t>هي الأسلوب الأمثل لأنها أقل تكلفة.</a:t>
            </a:r>
          </a:p>
        </p:txBody>
      </p:sp>
      <p:sp>
        <p:nvSpPr>
          <p:cNvPr id="9" name="Rectangle 8"/>
          <p:cNvSpPr/>
          <p:nvPr/>
        </p:nvSpPr>
        <p:spPr>
          <a:xfrm>
            <a:off x="1600200" y="3581400"/>
            <a:ext cx="5791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JO" sz="2400" dirty="0"/>
              <a:t>إذا ارتفع الأجر:تميل المنشأة لاستخدام رأس مال </a:t>
            </a:r>
            <a:r>
              <a:rPr lang="ar-JO" sz="2400" dirty="0" smtClean="0"/>
              <a:t>أكثر</a:t>
            </a:r>
          </a:p>
          <a:p>
            <a:pPr algn="r" rtl="1"/>
            <a:r>
              <a:rPr lang="ar-JO" sz="2400" dirty="0" smtClean="0"/>
              <a:t>إذا </a:t>
            </a:r>
            <a:r>
              <a:rPr lang="ar-JO" sz="2400" dirty="0"/>
              <a:t>انخفض الأجر:تميل لاستخدام عمل </a:t>
            </a:r>
            <a:r>
              <a:rPr lang="ar-JO" sz="2400" dirty="0" smtClean="0"/>
              <a:t>أكثر</a:t>
            </a:r>
          </a:p>
          <a:p>
            <a:pPr algn="r" rtl="1"/>
            <a:r>
              <a:rPr lang="ar-JO" sz="2400" dirty="0" smtClean="0"/>
              <a:t>وهذا </a:t>
            </a:r>
            <a:r>
              <a:rPr lang="ar-JO" sz="2400" dirty="0"/>
              <a:t>يُسمّى:الإحلال بين عناصر الإنتاج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698985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b="1" dirty="0"/>
              <a:t>FIGURE 7.2  Determining the Optimal Method </a:t>
            </a:r>
            <a:r>
              <a:rPr lang="en-US" sz="2000" b="1" dirty="0" smtClean="0"/>
              <a:t>of Production</a:t>
            </a:r>
            <a:endParaRPr lang="en-US" b="1" dirty="0"/>
          </a:p>
        </p:txBody>
      </p:sp>
      <p:pic>
        <p:nvPicPr>
          <p:cNvPr id="5" name="Picture 37" descr="A diagram presents determining the optimal method of production&#10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295400"/>
            <a:ext cx="6473658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28600" y="5181600"/>
            <a:ext cx="8458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JO" dirty="0"/>
              <a:t>منطق اتخاذ القرار داخل المنشأة بطريقة مترابطة، ويُظهر كيف تصل المنشأة في النهاية إلى الربح الاقتصادي.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4777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Production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895600"/>
          </a:xfrm>
        </p:spPr>
        <p:txBody>
          <a:bodyPr/>
          <a:lstStyle/>
          <a:p>
            <a:r>
              <a:rPr lang="en-US" sz="2400" b="1" dirty="0" smtClean="0"/>
              <a:t>production technology  </a:t>
            </a:r>
            <a:r>
              <a:rPr lang="en-US" sz="2400" dirty="0"/>
              <a:t>The quantitative relationship between inputs and outputs</a:t>
            </a:r>
            <a:r>
              <a:rPr lang="en-US" sz="2400" dirty="0" smtClean="0"/>
              <a:t>.</a:t>
            </a:r>
            <a:endParaRPr lang="ar-JO" sz="2400" dirty="0" smtClean="0"/>
          </a:p>
          <a:p>
            <a:pPr algn="r" rtl="1"/>
            <a:r>
              <a:rPr lang="ar-JO" sz="2400" dirty="0"/>
              <a:t>العلاقة الكمية التي توضّح كيف تتحول عناصر الإنتاج (المدخلات) إلى ناتج (مخرجات). بمعنى:كم وحدة </a:t>
            </a:r>
            <a:r>
              <a:rPr lang="ar-JO" sz="2400" dirty="0" smtClean="0"/>
              <a:t>عمل وكم </a:t>
            </a:r>
            <a:r>
              <a:rPr lang="ar-JO" sz="2400" dirty="0"/>
              <a:t>وحدة رأس </a:t>
            </a:r>
            <a:r>
              <a:rPr lang="ar-JO" sz="2400" dirty="0" smtClean="0"/>
              <a:t>مال نحتاج </a:t>
            </a:r>
            <a:r>
              <a:rPr lang="ar-JO" sz="2400" dirty="0"/>
              <a:t>لإنتاج كمية معينة من السلعة</a:t>
            </a:r>
            <a:r>
              <a:rPr lang="ar-JO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112905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labor-intensive technology</a:t>
            </a:r>
            <a:r>
              <a:rPr lang="en-US" dirty="0">
                <a:solidFill>
                  <a:srgbClr val="006668"/>
                </a:solidFill>
              </a:rPr>
              <a:t>  </a:t>
            </a:r>
            <a:r>
              <a:rPr lang="en-US" dirty="0" err="1"/>
              <a:t>Technology</a:t>
            </a:r>
            <a:r>
              <a:rPr lang="en-US" dirty="0"/>
              <a:t> that relies heavily on human labor instead of capital.</a:t>
            </a:r>
          </a:p>
          <a:p>
            <a:pPr algn="r" rtl="1"/>
            <a:r>
              <a:rPr lang="ar-JO" dirty="0"/>
              <a:t>هي التكنولوجيا التي:تعتمد بدرجة كبيرة على العمل البشري مقارنة برأس المال</a:t>
            </a:r>
            <a:r>
              <a:rPr lang="ar-JO" dirty="0" smtClean="0"/>
              <a:t>.</a:t>
            </a:r>
          </a:p>
          <a:p>
            <a:pPr algn="r" rtl="1"/>
            <a:r>
              <a:rPr lang="ar-JO" dirty="0"/>
              <a:t>أمثلة:الزراعة </a:t>
            </a:r>
            <a:r>
              <a:rPr lang="ar-JO" dirty="0" smtClean="0"/>
              <a:t>التقليدية الحِرَف اليدوية بعض </a:t>
            </a:r>
            <a:r>
              <a:rPr lang="ar-JO" dirty="0"/>
              <a:t>المطاعم </a:t>
            </a:r>
            <a:r>
              <a:rPr lang="ar-JO" dirty="0" smtClean="0"/>
              <a:t>الصغيرة </a:t>
            </a:r>
          </a:p>
          <a:p>
            <a:pPr algn="r" rtl="1"/>
            <a:r>
              <a:rPr lang="ar-JO" dirty="0" smtClean="0"/>
              <a:t>متى </a:t>
            </a:r>
            <a:r>
              <a:rPr lang="ar-JO" dirty="0"/>
              <a:t>تُفضَّل</a:t>
            </a:r>
            <a:r>
              <a:rPr lang="ar-JO" dirty="0" smtClean="0"/>
              <a:t>؟ عندما </a:t>
            </a:r>
            <a:r>
              <a:rPr lang="ar-JO" dirty="0"/>
              <a:t>تكون الأجور </a:t>
            </a:r>
            <a:r>
              <a:rPr lang="ar-JO" dirty="0" smtClean="0"/>
              <a:t>منخفضة أو </a:t>
            </a:r>
            <a:r>
              <a:rPr lang="ar-JO" dirty="0"/>
              <a:t>العمل متوفر </a:t>
            </a:r>
            <a:r>
              <a:rPr lang="ar-JO" dirty="0" smtClean="0"/>
              <a:t>بكثرة.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787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capital-intensive technology  </a:t>
            </a:r>
            <a:r>
              <a:rPr lang="en-US" dirty="0" err="1"/>
              <a:t>Technology</a:t>
            </a:r>
            <a:r>
              <a:rPr lang="en-US" dirty="0"/>
              <a:t> that relies heavily on capital instead of human labor.</a:t>
            </a:r>
          </a:p>
          <a:p>
            <a:pPr algn="r" rtl="1"/>
            <a:r>
              <a:rPr lang="ar-JO" dirty="0"/>
              <a:t>هي التكنولوجيا التي:تعتمد بدرجة كبيرة على الآلات والمعدات مقارنة </a:t>
            </a:r>
            <a:r>
              <a:rPr lang="ar-JO" dirty="0" smtClean="0"/>
              <a:t>بالعمل.</a:t>
            </a:r>
          </a:p>
          <a:p>
            <a:pPr algn="r" rtl="1"/>
            <a:r>
              <a:rPr lang="ar-JO" dirty="0"/>
              <a:t>أمثلة:المصانع </a:t>
            </a:r>
            <a:r>
              <a:rPr lang="ar-JO" dirty="0" smtClean="0"/>
              <a:t>الآلية شركات التكنولوجيا خطوط </a:t>
            </a:r>
            <a:r>
              <a:rPr lang="ar-JO" dirty="0"/>
              <a:t>الإنتاج </a:t>
            </a:r>
            <a:r>
              <a:rPr lang="ar-JO" dirty="0" smtClean="0"/>
              <a:t>الحديثة </a:t>
            </a:r>
          </a:p>
          <a:p>
            <a:pPr algn="r" rtl="1"/>
            <a:r>
              <a:rPr lang="ar-JO" dirty="0" smtClean="0"/>
              <a:t>متى </a:t>
            </a:r>
            <a:r>
              <a:rPr lang="ar-JO" dirty="0"/>
              <a:t>تُفضَّل؟عندما تكون الأجور </a:t>
            </a:r>
            <a:r>
              <a:rPr lang="ar-JO" dirty="0" smtClean="0"/>
              <a:t>مرتفعة أو </a:t>
            </a:r>
            <a:r>
              <a:rPr lang="ar-JO" dirty="0"/>
              <a:t>رأس المال رخيص نسبيًا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015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097280"/>
          </a:xfrm>
        </p:spPr>
        <p:txBody>
          <a:bodyPr/>
          <a:lstStyle/>
          <a:p>
            <a:r>
              <a:rPr lang="en-US" kern="0" dirty="0" smtClean="0">
                <a:sym typeface="Wingdings 3" panose="05040102010807070707" pitchFamily="18" charset="2"/>
              </a:rPr>
              <a:t>Production Functions: Total Product, Marginal Product, and Average Product </a:t>
            </a:r>
            <a:r>
              <a:rPr lang="en-US" sz="2000" i="1" kern="0" dirty="0">
                <a:solidFill>
                  <a:prstClr val="white"/>
                </a:solidFill>
              </a:rPr>
              <a:t>(1 of </a:t>
            </a:r>
            <a:r>
              <a:rPr lang="en-US" sz="2000" i="1" kern="0" dirty="0" smtClean="0">
                <a:solidFill>
                  <a:prstClr val="white"/>
                </a:solidFill>
              </a:rPr>
              <a:t>3)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828800"/>
          </a:xfrm>
        </p:spPr>
        <p:txBody>
          <a:bodyPr/>
          <a:lstStyle/>
          <a:p>
            <a:r>
              <a:rPr lang="en-US" sz="2400" b="1" dirty="0">
                <a:solidFill>
                  <a:srgbClr val="000000"/>
                </a:solidFill>
              </a:rPr>
              <a:t>production</a:t>
            </a:r>
            <a:r>
              <a:rPr lang="en-US" sz="2400" dirty="0">
                <a:solidFill>
                  <a:srgbClr val="000000"/>
                </a:solidFill>
              </a:rPr>
              <a:t> </a:t>
            </a:r>
            <a:r>
              <a:rPr lang="en-US" sz="2400" b="1" dirty="0">
                <a:solidFill>
                  <a:srgbClr val="000000"/>
                </a:solidFill>
              </a:rPr>
              <a:t>function </a:t>
            </a:r>
            <a:r>
              <a:rPr lang="en-US" sz="2400" dirty="0">
                <a:solidFill>
                  <a:srgbClr val="000000"/>
                </a:solidFill>
              </a:rPr>
              <a:t>or</a:t>
            </a:r>
            <a:r>
              <a:rPr lang="en-US" sz="2400" b="1" dirty="0">
                <a:solidFill>
                  <a:srgbClr val="000000"/>
                </a:solidFill>
              </a:rPr>
              <a:t> total product function  </a:t>
            </a:r>
            <a:r>
              <a:rPr lang="en-US" sz="2400" dirty="0">
                <a:solidFill>
                  <a:srgbClr val="000000"/>
                </a:solidFill>
              </a:rPr>
              <a:t>A numerical or mathematical expression of a relationship between inputs and outputs. It shows units of total product as a function of units of inputs</a:t>
            </a:r>
            <a:r>
              <a:rPr lang="en-US" sz="2400" dirty="0" smtClean="0">
                <a:solidFill>
                  <a:srgbClr val="000000"/>
                </a:solidFill>
              </a:rPr>
              <a:t>.</a:t>
            </a:r>
            <a:endParaRPr lang="en-US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851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457200"/>
          </a:xfrm>
        </p:spPr>
        <p:txBody>
          <a:bodyPr/>
          <a:lstStyle/>
          <a:p>
            <a:pPr lvl="0"/>
            <a:r>
              <a:rPr lang="en-US" sz="2000" b="1" dirty="0">
                <a:cs typeface="Arial" charset="0"/>
              </a:rPr>
              <a:t>TABLE 7.2  </a:t>
            </a:r>
            <a:r>
              <a:rPr lang="en-US" sz="2000" b="1" dirty="0"/>
              <a:t>Production </a:t>
            </a:r>
            <a:r>
              <a:rPr lang="en-US" sz="2000" b="1" dirty="0" smtClean="0"/>
              <a:t>Function</a:t>
            </a:r>
            <a:endParaRPr lang="en-US" sz="2000" dirty="0"/>
          </a:p>
        </p:txBody>
      </p:sp>
      <p:graphicFrame>
        <p:nvGraphicFramePr>
          <p:cNvPr id="4" name="Group 27" descr="A table presents production function for sandwiches&#10;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73273895"/>
              </p:ext>
            </p:extLst>
          </p:nvPr>
        </p:nvGraphicFramePr>
        <p:xfrm>
          <a:off x="471054" y="1676400"/>
          <a:ext cx="8215746" cy="3024009"/>
        </p:xfrm>
        <a:graphic>
          <a:graphicData uri="http://schemas.openxmlformats.org/drawingml/2006/table">
            <a:tbl>
              <a:tblPr firstRow="1"/>
              <a:tblGrid>
                <a:gridCol w="1534810"/>
                <a:gridCol w="2076507"/>
                <a:gridCol w="1986224"/>
                <a:gridCol w="2618205"/>
              </a:tblGrid>
              <a:tr h="99899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(1)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Labor Units</a:t>
                      </a:r>
                      <a:b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(Employees)</a:t>
                      </a:r>
                    </a:p>
                  </a:txBody>
                  <a:tcPr marR="0" marT="45715" marB="45715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(2)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Total Product</a:t>
                      </a:r>
                      <a:b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(Sandwiches per Hour)</a:t>
                      </a:r>
                    </a:p>
                  </a:txBody>
                  <a:tcPr marR="0" marT="45715" marB="45715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(3)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Marginal Product</a:t>
                      </a:r>
                      <a:b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of Labor</a:t>
                      </a:r>
                    </a:p>
                  </a:txBody>
                  <a:tcPr marR="0" marT="45715" marB="45715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(4)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Average Product of Labor</a:t>
                      </a:r>
                      <a:b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(Total Product ÷ Labor Units)</a:t>
                      </a:r>
                      <a:endParaRPr kumimoji="0" lang="en-US" sz="1400" b="1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R="0" marT="45715" marB="45715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250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</a:t>
                      </a:r>
                      <a:b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</a:t>
                      </a:r>
                      <a:b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</a:t>
                      </a:r>
                      <a:b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</a:t>
                      </a:r>
                      <a:b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</a:t>
                      </a:r>
                      <a:b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</a:t>
                      </a:r>
                      <a:b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</a:t>
                      </a:r>
                    </a:p>
                  </a:txBody>
                  <a:tcPr marR="0" marT="45715" marB="45715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0</a:t>
                      </a:r>
                      <a:b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</a:t>
                      </a:r>
                      <a:b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25</a:t>
                      </a:r>
                      <a:b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35</a:t>
                      </a:r>
                      <a:b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40</a:t>
                      </a:r>
                      <a:b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42</a:t>
                      </a:r>
                      <a:b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42</a:t>
                      </a:r>
                    </a:p>
                  </a:txBody>
                  <a:tcPr marR="0" marT="45715" marB="45715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—</a:t>
                      </a:r>
                      <a:b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</a:t>
                      </a:r>
                      <a:b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15</a:t>
                      </a:r>
                      <a:b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</a:t>
                      </a:r>
                      <a:b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5</a:t>
                      </a:r>
                      <a:b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2</a:t>
                      </a:r>
                      <a:b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0</a:t>
                      </a:r>
                    </a:p>
                  </a:txBody>
                  <a:tcPr marR="0" marT="45715" marB="45715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—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/>
                      </a:r>
                      <a:b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10.0</a:t>
                      </a:r>
                      <a:b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12.5</a:t>
                      </a:r>
                      <a:b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11.7</a:t>
                      </a:r>
                      <a:b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10.0</a:t>
                      </a:r>
                      <a:b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8.4</a:t>
                      </a:r>
                      <a:b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</a:b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7.0</a:t>
                      </a:r>
                    </a:p>
                  </a:txBody>
                  <a:tcPr marR="0" marT="45715" marB="45715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3635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325880"/>
          </a:xfrm>
        </p:spPr>
        <p:txBody>
          <a:bodyPr/>
          <a:lstStyle/>
          <a:p>
            <a:r>
              <a:rPr lang="en-US" kern="0" dirty="0">
                <a:sym typeface="Wingdings 3" panose="05040102010807070707" pitchFamily="18" charset="2"/>
              </a:rPr>
              <a:t>Production Functions: Total Product, Marginal Product, and Average </a:t>
            </a:r>
            <a:r>
              <a:rPr lang="en-US" kern="0" dirty="0" smtClean="0">
                <a:sym typeface="Wingdings 3" panose="05040102010807070707" pitchFamily="18" charset="2"/>
              </a:rPr>
              <a:t>Product </a:t>
            </a:r>
            <a:r>
              <a:rPr lang="en-US" sz="2000" i="1" kern="0" dirty="0" smtClean="0">
                <a:solidFill>
                  <a:prstClr val="white"/>
                </a:solidFill>
              </a:rPr>
              <a:t>(2 </a:t>
            </a:r>
            <a:r>
              <a:rPr lang="en-US" sz="2000" i="1" kern="0" dirty="0">
                <a:solidFill>
                  <a:prstClr val="white"/>
                </a:solidFill>
              </a:rPr>
              <a:t>of </a:t>
            </a:r>
            <a:r>
              <a:rPr lang="en-US" sz="2000" i="1" kern="0" dirty="0" smtClean="0">
                <a:solidFill>
                  <a:prstClr val="white"/>
                </a:solidFill>
              </a:rPr>
              <a:t>3)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b="1" dirty="0"/>
              <a:t>Marginal Product and the Law of Diminishing </a:t>
            </a:r>
            <a:r>
              <a:rPr lang="en-US" sz="2400" b="1" dirty="0" smtClean="0"/>
              <a:t>Returns</a:t>
            </a:r>
          </a:p>
          <a:p>
            <a:r>
              <a:rPr lang="en-US" sz="2400" b="1" dirty="0" smtClean="0"/>
              <a:t>marginal product  </a:t>
            </a:r>
            <a:r>
              <a:rPr lang="en-US" sz="2400" dirty="0"/>
              <a:t>The additional output that can be produced by adding one more unit of a specific input, </a:t>
            </a:r>
            <a:r>
              <a:rPr lang="en-US" sz="2400" i="1" dirty="0"/>
              <a:t>ceteris paribus</a:t>
            </a:r>
            <a:r>
              <a:rPr lang="en-US" sz="2400" dirty="0" smtClean="0"/>
              <a:t>.</a:t>
            </a:r>
            <a:endParaRPr lang="ar-JO" sz="2400" dirty="0" smtClean="0"/>
          </a:p>
          <a:p>
            <a:pPr algn="r" rtl="1"/>
            <a:r>
              <a:rPr lang="ar-JO" sz="2400" dirty="0"/>
              <a:t>الناتج الحدي هو:الزيادة في كمية الناتج الكلي التي تنتج عن إضافة وحدة واحدة من عنصر إنتاج معيّن، مع ثبات بقية العناصر</a:t>
            </a:r>
            <a:r>
              <a:rPr lang="ar-JO" sz="2400" dirty="0" smtClean="0"/>
              <a:t>.</a:t>
            </a:r>
          </a:p>
          <a:p>
            <a:pPr algn="r" rtl="1"/>
            <a:r>
              <a:rPr lang="ar-JO" sz="2400" dirty="0"/>
              <a:t>يتناقص الناتج </a:t>
            </a:r>
            <a:r>
              <a:rPr lang="ar-JO" sz="2400" dirty="0" smtClean="0"/>
              <a:t>الحدي بسبب:ثبات </a:t>
            </a:r>
            <a:r>
              <a:rPr lang="ar-JO" sz="2400" dirty="0"/>
              <a:t>بعض عناصر الإنتاج (مثل الآلات أو </a:t>
            </a:r>
            <a:r>
              <a:rPr lang="ar-JO" sz="2400" dirty="0" smtClean="0"/>
              <a:t>المساحة كازدحام </a:t>
            </a:r>
            <a:r>
              <a:rPr lang="ar-JO" sz="2400" dirty="0"/>
              <a:t>العمال حول نفس </a:t>
            </a:r>
            <a:r>
              <a:rPr lang="ar-JO" sz="2400" dirty="0" smtClean="0"/>
              <a:t>الموارد وهذا </a:t>
            </a:r>
            <a:r>
              <a:rPr lang="ar-JO" sz="2400" dirty="0"/>
              <a:t>يقود إلى:</a:t>
            </a:r>
            <a:r>
              <a:rPr lang="ar-JO" sz="2400" dirty="0">
                <a:solidFill>
                  <a:srgbClr val="FF0000"/>
                </a:solidFill>
              </a:rPr>
              <a:t>قانون تناقص الناتج الحدي.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20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law of diminishing returns  </a:t>
            </a:r>
            <a:r>
              <a:rPr lang="en-US" dirty="0"/>
              <a:t>When additional units of a variable input are added to fixed inputs, after a certain point, the marginal product of the variable input declines</a:t>
            </a:r>
            <a:r>
              <a:rPr lang="en-US" dirty="0" smtClean="0"/>
              <a:t>.</a:t>
            </a:r>
            <a:endParaRPr lang="ar-JO" dirty="0" smtClean="0"/>
          </a:p>
          <a:p>
            <a:pPr algn="r" rtl="1"/>
            <a:r>
              <a:rPr lang="ar-JO" dirty="0"/>
              <a:t>قانون تناقص الغلة ينص على:عندما تُضاف وحدات متزايدة من عنصر إنتاج متغير إلى عناصر إنتاج ثابتة، فإن الناتج الحدي لهذا العنصر المتغير يبدأ في الانخفاض بعد نقطة معيّنة.</a:t>
            </a:r>
            <a:endParaRPr lang="en-US" dirty="0"/>
          </a:p>
          <a:p>
            <a:r>
              <a:rPr lang="en-US" dirty="0"/>
              <a:t>Every firm faces diminishing returns, which always apply in the short run.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8277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JO" dirty="0"/>
              <a:t>هذا القانون يفترض:وجود عنصر إنتاج </a:t>
            </a:r>
            <a:r>
              <a:rPr lang="ar-JO" dirty="0" smtClean="0"/>
              <a:t>ثابت</a:t>
            </a:r>
          </a:p>
          <a:p>
            <a:pPr marL="0" indent="0" algn="r" rtl="1">
              <a:buNone/>
            </a:pPr>
            <a:r>
              <a:rPr lang="ar-JO" dirty="0" smtClean="0"/>
              <a:t> </a:t>
            </a:r>
            <a:r>
              <a:rPr lang="ar-JO" dirty="0"/>
              <a:t>(مثل الآلات أو الأرض</a:t>
            </a:r>
            <a:r>
              <a:rPr lang="ar-JO" dirty="0" smtClean="0"/>
              <a:t>) وإضافة </a:t>
            </a:r>
            <a:r>
              <a:rPr lang="ar-JO" dirty="0"/>
              <a:t>وحدات من عنصر متغير (غالبًا العمل</a:t>
            </a:r>
            <a:r>
              <a:rPr lang="ar-JO" dirty="0" smtClean="0"/>
              <a:t>)</a:t>
            </a:r>
          </a:p>
          <a:p>
            <a:pPr marL="0" indent="0" algn="r" rtl="1">
              <a:buNone/>
            </a:pPr>
            <a:r>
              <a:rPr lang="ar-JO" dirty="0" smtClean="0"/>
              <a:t>ثبات التكنولوجيا</a:t>
            </a:r>
          </a:p>
          <a:p>
            <a:pPr marL="0" indent="0" algn="r" rtl="1">
              <a:buNone/>
            </a:pPr>
            <a:r>
              <a:rPr lang="ar-JO" dirty="0" smtClean="0"/>
              <a:t>لذلك </a:t>
            </a:r>
            <a:r>
              <a:rPr lang="ar-JO" dirty="0"/>
              <a:t>يظهر </a:t>
            </a:r>
            <a:r>
              <a:rPr lang="ar-JO" dirty="0" smtClean="0"/>
              <a:t>القانون </a:t>
            </a:r>
            <a:r>
              <a:rPr lang="ar-JO" dirty="0"/>
              <a:t>في الأجل القصير فقط</a:t>
            </a:r>
            <a:r>
              <a:rPr lang="ar-JO" dirty="0" smtClean="0"/>
              <a:t>.</a:t>
            </a:r>
          </a:p>
          <a:p>
            <a:pPr marL="0" indent="0" algn="r" rtl="1">
              <a:buNone/>
            </a:pPr>
            <a:r>
              <a:rPr lang="ar-JO" dirty="0"/>
              <a:t>بعد نقطة </a:t>
            </a:r>
            <a:r>
              <a:rPr lang="ar-JO" dirty="0" smtClean="0"/>
              <a:t>معيّنة”اي انه في </a:t>
            </a:r>
            <a:r>
              <a:rPr lang="ar-JO" dirty="0"/>
              <a:t>البداية:قد يزيد الناتج </a:t>
            </a:r>
            <a:r>
              <a:rPr lang="ar-JO" dirty="0" smtClean="0"/>
              <a:t>الحدي بسبب: التخصص او التنظيم الأفضل لكن </a:t>
            </a:r>
            <a:r>
              <a:rPr lang="ar-JO" dirty="0"/>
              <a:t>بعد مستوى معين:يبدأ </a:t>
            </a:r>
            <a:r>
              <a:rPr lang="ar-JO" dirty="0" smtClean="0"/>
              <a:t>التزاحم فتقل </a:t>
            </a:r>
            <a:r>
              <a:rPr lang="ar-JO" dirty="0"/>
              <a:t>كفاءة كل وحدة </a:t>
            </a:r>
            <a:r>
              <a:rPr lang="ar-JO" dirty="0" smtClean="0"/>
              <a:t>إضافية فينخفض </a:t>
            </a:r>
            <a:r>
              <a:rPr lang="ar-JO" dirty="0"/>
              <a:t>الناتج </a:t>
            </a:r>
            <a:r>
              <a:rPr lang="ar-JO" dirty="0" smtClean="0"/>
              <a:t>الحدي.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565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8220"/>
            <a:ext cx="8229600" cy="1066800"/>
          </a:xfrm>
        </p:spPr>
        <p:txBody>
          <a:bodyPr/>
          <a:lstStyle/>
          <a:p>
            <a:r>
              <a:rPr lang="en-US" sz="2000" b="1" dirty="0"/>
              <a:t>FIGURE 7.3  Production Function for </a:t>
            </a:r>
            <a:r>
              <a:rPr lang="en-US" sz="2000" b="1" dirty="0" smtClean="0"/>
              <a:t>Sandwiches</a:t>
            </a:r>
            <a:endParaRPr lang="en-US" sz="2000" b="1" dirty="0"/>
          </a:p>
        </p:txBody>
      </p:sp>
      <p:pic>
        <p:nvPicPr>
          <p:cNvPr id="5" name="Picture 4" descr="Two x-y graphs present production function for sandwiches&#10;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590" y="1011620"/>
            <a:ext cx="8278820" cy="35052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304800" y="4267200"/>
            <a:ext cx="8635210" cy="1027216"/>
          </a:xfrm>
        </p:spPr>
        <p:txBody>
          <a:bodyPr/>
          <a:lstStyle/>
          <a:p>
            <a:pPr algn="r" rtl="1">
              <a:spcBef>
                <a:spcPct val="0"/>
              </a:spcBef>
              <a:spcAft>
                <a:spcPct val="0"/>
              </a:spcAft>
            </a:pPr>
            <a:r>
              <a:rPr lang="ar-JO" dirty="0"/>
              <a:t>عند زيادة عدد العمال من 0 إلى 2:الناتج الكلي يزداد </a:t>
            </a:r>
            <a:r>
              <a:rPr lang="ar-JO" dirty="0" smtClean="0"/>
              <a:t>بسرعة السبب</a:t>
            </a:r>
            <a:r>
              <a:rPr lang="ar-JO" dirty="0"/>
              <a:t>: التخصص وتحسن </a:t>
            </a:r>
            <a:r>
              <a:rPr lang="ar-JO" dirty="0" smtClean="0"/>
              <a:t>التنظيم بعد </a:t>
            </a:r>
            <a:r>
              <a:rPr lang="ar-JO" dirty="0"/>
              <a:t>ذلك (من 3 إلى 6 عمال):يستمر الناتج الكلي في </a:t>
            </a:r>
            <a:r>
              <a:rPr lang="ar-JO" dirty="0" smtClean="0"/>
              <a:t>الزيادة ولكن </a:t>
            </a:r>
            <a:r>
              <a:rPr lang="ar-JO" dirty="0"/>
              <a:t>بمعدّل </a:t>
            </a:r>
            <a:r>
              <a:rPr lang="ar-JO" dirty="0" smtClean="0"/>
              <a:t>أبطأ قرب </a:t>
            </a:r>
            <a:r>
              <a:rPr lang="ar-JO" dirty="0"/>
              <a:t>5–6 عمال</a:t>
            </a:r>
            <a:r>
              <a:rPr lang="ar-JO" dirty="0" smtClean="0"/>
              <a:t>: يكاد </a:t>
            </a:r>
            <a:r>
              <a:rPr lang="ar-JO" dirty="0"/>
              <a:t>الناتج الكلي يثبتأي أن إضافة عمال جدد لا تضيف إنتاجًا </a:t>
            </a:r>
            <a:r>
              <a:rPr lang="ar-JO" dirty="0" smtClean="0"/>
              <a:t>يُذكر</a:t>
            </a:r>
          </a:p>
          <a:p>
            <a:pPr algn="r" rtl="1">
              <a:spcBef>
                <a:spcPct val="0"/>
              </a:spcBef>
              <a:spcAft>
                <a:spcPct val="0"/>
              </a:spcAft>
            </a:pPr>
            <a:r>
              <a:rPr lang="en-US" dirty="0" smtClean="0"/>
              <a:t> </a:t>
            </a:r>
            <a:r>
              <a:rPr lang="ar-JO" dirty="0">
                <a:solidFill>
                  <a:srgbClr val="FF0000"/>
                </a:solidFill>
              </a:rPr>
              <a:t>مهم جدًا:الناتج الكلي لا ينخفض في هذا الرسم، لكنه يصل إلى مرحلة شبه ثابتة.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30861" y="5410200"/>
            <a:ext cx="8305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JO" dirty="0"/>
              <a:t>العامل الأول: </a:t>
            </a:r>
            <a:r>
              <a:rPr lang="en-US" dirty="0"/>
              <a:t>MP ≈ 10</a:t>
            </a:r>
            <a:r>
              <a:rPr lang="ar-JO" dirty="0"/>
              <a:t>العامل الثاني: </a:t>
            </a:r>
            <a:r>
              <a:rPr lang="en-US" dirty="0"/>
              <a:t>MP ≈ 15 </a:t>
            </a:r>
            <a:r>
              <a:rPr lang="ar-JO" dirty="0" smtClean="0"/>
              <a:t>أعلى قيمة بعد </a:t>
            </a:r>
            <a:r>
              <a:rPr lang="ar-JO" dirty="0"/>
              <a:t>العامل الثاني:يبدأ الناتج الحدي في الانخفاض10 ثم 5 ثم 2 ثم يقترب من </a:t>
            </a:r>
            <a:r>
              <a:rPr lang="ar-JO" dirty="0" smtClean="0"/>
              <a:t>الصفر</a:t>
            </a:r>
          </a:p>
          <a:p>
            <a:pPr algn="r" rtl="1"/>
            <a:r>
              <a:rPr lang="ar-JO" dirty="0" smtClean="0"/>
              <a:t>➡️ </a:t>
            </a:r>
            <a:r>
              <a:rPr lang="ar-JO" dirty="0"/>
              <a:t>هذه النقطة تمثل بداية قانون تناقص الغلة.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58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8229600" cy="1097280"/>
          </a:xfrm>
        </p:spPr>
        <p:txBody>
          <a:bodyPr/>
          <a:lstStyle/>
          <a:p>
            <a:r>
              <a:rPr lang="en-US" kern="0" dirty="0">
                <a:sym typeface="Wingdings 3" panose="05040102010807070707" pitchFamily="18" charset="2"/>
              </a:rPr>
              <a:t>Production Functions: Total Product, Marginal Product, and Average </a:t>
            </a:r>
            <a:r>
              <a:rPr lang="en-US" kern="0" dirty="0" smtClean="0">
                <a:sym typeface="Wingdings 3" panose="05040102010807070707" pitchFamily="18" charset="2"/>
              </a:rPr>
              <a:t>Product </a:t>
            </a:r>
            <a:r>
              <a:rPr lang="en-US" sz="2000" i="1" kern="0" dirty="0" smtClean="0">
                <a:solidFill>
                  <a:prstClr val="white"/>
                </a:solidFill>
              </a:rPr>
              <a:t>(3 </a:t>
            </a:r>
            <a:r>
              <a:rPr lang="en-US" sz="2000" i="1" kern="0" dirty="0">
                <a:solidFill>
                  <a:prstClr val="white"/>
                </a:solidFill>
              </a:rPr>
              <a:t>of </a:t>
            </a:r>
            <a:r>
              <a:rPr lang="en-US" sz="2000" i="1" kern="0" dirty="0" smtClean="0">
                <a:solidFill>
                  <a:prstClr val="white"/>
                </a:solidFill>
              </a:rPr>
              <a:t>3)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spcAft>
                <a:spcPts val="2400"/>
              </a:spcAft>
              <a:buNone/>
            </a:pPr>
            <a:r>
              <a:rPr lang="en-US" sz="2400" b="1" dirty="0"/>
              <a:t>Marginal Product versus Average Product</a:t>
            </a:r>
          </a:p>
          <a:p>
            <a:pPr>
              <a:spcBef>
                <a:spcPts val="0"/>
              </a:spcBef>
              <a:spcAft>
                <a:spcPts val="10800"/>
              </a:spcAft>
            </a:pPr>
            <a:r>
              <a:rPr lang="en-US" sz="2400" b="1" dirty="0"/>
              <a:t>average product  </a:t>
            </a:r>
            <a:r>
              <a:rPr lang="en-US" sz="2400" dirty="0"/>
              <a:t>The average amount produced by each unit of a variable factor of </a:t>
            </a:r>
            <a:r>
              <a:rPr lang="en-US" sz="2400" dirty="0" smtClean="0"/>
              <a:t>production</a:t>
            </a:r>
            <a:r>
              <a:rPr lang="en-US" sz="2400" dirty="0" smtClean="0"/>
              <a:t>.</a:t>
            </a:r>
          </a:p>
        </p:txBody>
      </p:sp>
      <p:pic>
        <p:nvPicPr>
          <p:cNvPr id="1026" name="Picture 2" descr="Equation: average product of labor equals total product over total units of labo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276600"/>
            <a:ext cx="657225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5878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If marginal product is above average product, the average rises; if marginal product is below average product, the average falls.</a:t>
            </a:r>
          </a:p>
          <a:p>
            <a:pPr algn="r" rtl="1"/>
            <a:r>
              <a:rPr lang="ar-JO" dirty="0"/>
              <a:t>إذا كان الناتج الحدي أكبر من الناتج المتوسط فإن الناتج المتوسط </a:t>
            </a:r>
            <a:r>
              <a:rPr lang="ar-JO" dirty="0" smtClean="0"/>
              <a:t>يرتفع</a:t>
            </a:r>
          </a:p>
          <a:p>
            <a:pPr algn="r" rtl="1"/>
            <a:r>
              <a:rPr lang="ar-JO" dirty="0" smtClean="0"/>
              <a:t>وإذا </a:t>
            </a:r>
            <a:r>
              <a:rPr lang="ar-JO" dirty="0"/>
              <a:t>كان الناتج الحدي أقل من الناتج المتوسط فإن الناتج المتوسط ينخفض</a:t>
            </a:r>
            <a:r>
              <a:rPr lang="ar-JO" dirty="0" smtClean="0"/>
              <a:t>.</a:t>
            </a:r>
            <a:endParaRPr lang="ar-JO" dirty="0"/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215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JO" b="1" dirty="0"/>
              <a:t>عندما </a:t>
            </a:r>
            <a:r>
              <a:rPr lang="en-US" b="1" dirty="0"/>
              <a:t>MP &gt; AP:</a:t>
            </a:r>
          </a:p>
          <a:p>
            <a:pPr algn="r" rtl="1"/>
            <a:r>
              <a:rPr lang="ar-JO" dirty="0"/>
              <a:t>العامل الجديد أكثر إنتاجية من المتوسط</a:t>
            </a:r>
          </a:p>
          <a:p>
            <a:pPr algn="r" rtl="1"/>
            <a:r>
              <a:rPr lang="ar-JO" dirty="0"/>
              <a:t>يرفع كفاءة الإنتاج</a:t>
            </a:r>
          </a:p>
          <a:p>
            <a:pPr algn="r" rtl="1"/>
            <a:r>
              <a:rPr lang="en-US" dirty="0"/>
              <a:t>AP </a:t>
            </a:r>
            <a:r>
              <a:rPr lang="ar-JO" dirty="0"/>
              <a:t>يرتفع</a:t>
            </a:r>
          </a:p>
          <a:p>
            <a:pPr algn="r" rtl="1"/>
            <a:r>
              <a:rPr lang="ar-JO" b="1" dirty="0"/>
              <a:t>عندما </a:t>
            </a:r>
            <a:r>
              <a:rPr lang="en-US" b="1" dirty="0"/>
              <a:t>MP &lt; AP:</a:t>
            </a:r>
          </a:p>
          <a:p>
            <a:pPr algn="r" rtl="1"/>
            <a:r>
              <a:rPr lang="ar-JO" dirty="0"/>
              <a:t>العامل الجديد أقل كفاءة من المتوسط</a:t>
            </a:r>
          </a:p>
          <a:p>
            <a:pPr algn="r" rtl="1"/>
            <a:r>
              <a:rPr lang="ar-JO" dirty="0"/>
              <a:t>يضعف الأداء العام</a:t>
            </a:r>
          </a:p>
          <a:p>
            <a:pPr algn="r" rtl="1"/>
            <a:r>
              <a:rPr lang="en-US" dirty="0"/>
              <a:t>AP </a:t>
            </a:r>
            <a:r>
              <a:rPr lang="ar-JO" dirty="0"/>
              <a:t>ينخفض</a:t>
            </a:r>
          </a:p>
          <a:p>
            <a:pPr algn="r" rtl="1"/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143000" y="2438400"/>
            <a:ext cx="19050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JO" b="1" dirty="0">
                <a:solidFill>
                  <a:srgbClr val="FF0000"/>
                </a:solidFill>
              </a:rPr>
              <a:t>الناتج الحدي يقطع الناتج المتوسط عند أعلى نقطة له</a:t>
            </a:r>
            <a:r>
              <a:rPr lang="ar-JO" dirty="0">
                <a:solidFill>
                  <a:srgbClr val="FF0000"/>
                </a:solidFill>
              </a:rPr>
              <a:t>.</a:t>
            </a:r>
          </a:p>
          <a:p>
            <a:pPr algn="just" rtl="1"/>
            <a:r>
              <a:rPr lang="ar-JO" dirty="0">
                <a:solidFill>
                  <a:srgbClr val="FF0000"/>
                </a:solidFill>
              </a:rPr>
              <a:t>أي:</a:t>
            </a:r>
          </a:p>
          <a:p>
            <a:pPr algn="just" rtl="1">
              <a:buFont typeface="Arial" panose="020B0604020202020204" pitchFamily="34" charset="0"/>
              <a:buChar char="•"/>
            </a:pPr>
            <a:r>
              <a:rPr lang="ar-JO" dirty="0">
                <a:solidFill>
                  <a:srgbClr val="FF0000"/>
                </a:solidFill>
              </a:rPr>
              <a:t>عندما </a:t>
            </a:r>
            <a:r>
              <a:rPr lang="en-US" dirty="0">
                <a:solidFill>
                  <a:srgbClr val="FF0000"/>
                </a:solidFill>
              </a:rPr>
              <a:t>MP = AP</a:t>
            </a:r>
          </a:p>
          <a:p>
            <a:pPr algn="just" rtl="1">
              <a:buFont typeface="Arial" panose="020B0604020202020204" pitchFamily="34" charset="0"/>
              <a:buChar char="•"/>
            </a:pPr>
            <a:r>
              <a:rPr lang="ar-JO" dirty="0">
                <a:solidFill>
                  <a:srgbClr val="FF0000"/>
                </a:solidFill>
              </a:rPr>
              <a:t>يكون </a:t>
            </a:r>
            <a:r>
              <a:rPr lang="en-US" dirty="0">
                <a:solidFill>
                  <a:srgbClr val="FF0000"/>
                </a:solidFill>
              </a:rPr>
              <a:t>AP </a:t>
            </a:r>
            <a:r>
              <a:rPr lang="ar-JO" dirty="0">
                <a:solidFill>
                  <a:srgbClr val="FF0000"/>
                </a:solidFill>
              </a:rPr>
              <a:t>عند أقصى قيمة</a:t>
            </a:r>
          </a:p>
        </p:txBody>
      </p:sp>
    </p:spTree>
    <p:extLst>
      <p:ext uri="{BB962C8B-B14F-4D97-AF65-F5344CB8AC3E}">
        <p14:creationId xmlns:p14="http://schemas.microsoft.com/office/powerpoint/2010/main" val="3748699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609600"/>
          </a:xfrm>
        </p:spPr>
        <p:txBody>
          <a:bodyPr/>
          <a:lstStyle/>
          <a:p>
            <a:r>
              <a:rPr lang="en-US" sz="2000" b="1" dirty="0" smtClean="0">
                <a:solidFill>
                  <a:srgbClr val="00723F"/>
                </a:solidFill>
              </a:rPr>
              <a:t>  </a:t>
            </a:r>
            <a:r>
              <a:rPr lang="en-US" sz="2000" b="1" dirty="0"/>
              <a:t>FIGURE 7.4  Total Average and Marginal </a:t>
            </a:r>
            <a:r>
              <a:rPr lang="en-US" sz="2000" b="1" dirty="0" smtClean="0"/>
              <a:t>Product</a:t>
            </a:r>
            <a:endParaRPr lang="en-US" sz="2000" b="1" dirty="0"/>
          </a:p>
        </p:txBody>
      </p:sp>
      <p:pic>
        <p:nvPicPr>
          <p:cNvPr id="5" name="Picture 4" descr="Two x-y graphs present total, average, and marginal product&#10;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800" y="762000"/>
            <a:ext cx="3149430" cy="5638800"/>
          </a:xfrm>
          <a:prstGeom prst="rect">
            <a:avLst/>
          </a:prstGeom>
        </p:spPr>
      </p:pic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4876800" y="2286000"/>
            <a:ext cx="3213099" cy="2170216"/>
          </a:xfrm>
        </p:spPr>
        <p:txBody>
          <a:bodyPr/>
          <a:lstStyle/>
          <a:p>
            <a:pPr rtl="0" eaLnBrk="1" latinLnBrk="0" hangingPunct="1">
              <a:spcBef>
                <a:spcPts val="2400"/>
              </a:spcBef>
            </a:pPr>
            <a:r>
              <a:rPr lang="en-US" sz="16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Marginal and average product curves can be derived from total product curves.</a:t>
            </a:r>
            <a:endParaRPr lang="en-US" dirty="0" smtClean="0">
              <a:effectLst/>
            </a:endParaRPr>
          </a:p>
          <a:p>
            <a:pPr rtl="0" eaLnBrk="1" latinLnBrk="0" hangingPunct="1">
              <a:spcBef>
                <a:spcPts val="2400"/>
              </a:spcBef>
            </a:pPr>
            <a:r>
              <a:rPr lang="en-US" sz="16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Average product is at its maximum at the point of intersection with marginal product.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6318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097280"/>
          </a:xfrm>
        </p:spPr>
        <p:txBody>
          <a:bodyPr/>
          <a:lstStyle/>
          <a:p>
            <a:r>
              <a:rPr lang="en-US" dirty="0" smtClean="0"/>
              <a:t>Production Functions with Two Variable Factors of Production </a:t>
            </a:r>
            <a:r>
              <a:rPr lang="en-US" sz="2000" i="1" kern="0" dirty="0">
                <a:solidFill>
                  <a:prstClr val="white"/>
                </a:solidFill>
              </a:rPr>
              <a:t>(1 of 2</a:t>
            </a:r>
            <a:r>
              <a:rPr lang="en-US" sz="2000" i="1" kern="0" dirty="0" smtClean="0">
                <a:solidFill>
                  <a:prstClr val="white"/>
                </a:solidFill>
              </a:rPr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Inputs </a:t>
            </a:r>
            <a:r>
              <a:rPr lang="en-US" sz="2400" dirty="0">
                <a:solidFill>
                  <a:srgbClr val="FF0000"/>
                </a:solidFill>
              </a:rPr>
              <a:t>work together </a:t>
            </a:r>
            <a:r>
              <a:rPr lang="en-US" sz="2400" dirty="0"/>
              <a:t>in production. Capital and labor are </a:t>
            </a:r>
            <a:r>
              <a:rPr lang="en-US" sz="2400" i="1" dirty="0">
                <a:solidFill>
                  <a:srgbClr val="FF0000"/>
                </a:solidFill>
              </a:rPr>
              <a:t>complementary </a:t>
            </a:r>
            <a:r>
              <a:rPr lang="en-US" sz="2400" i="1" dirty="0"/>
              <a:t>inputs</a:t>
            </a:r>
            <a:r>
              <a:rPr lang="en-US" sz="2400" dirty="0" smtClean="0"/>
              <a:t>.</a:t>
            </a:r>
            <a:endParaRPr lang="ar-JO" sz="2400" dirty="0" smtClean="0"/>
          </a:p>
          <a:p>
            <a:pPr algn="r" rtl="1"/>
            <a:r>
              <a:rPr lang="ar-JO" sz="2400" dirty="0"/>
              <a:t>الإنتاج يتم من خلال تفاعل العمل ورأس المال </a:t>
            </a:r>
            <a:r>
              <a:rPr lang="ar-JO" sz="2400" dirty="0" smtClean="0"/>
              <a:t>معًا</a:t>
            </a:r>
          </a:p>
          <a:p>
            <a:pPr algn="r" rtl="1"/>
            <a:r>
              <a:rPr lang="ar-JO" sz="2400" dirty="0"/>
              <a:t>العناصر المتكاملة هي:عناصر إنتاج يزداد إنتاج أحدها عندما تزداد كمية الآخر.</a:t>
            </a:r>
            <a:endParaRPr lang="en-US" sz="2400" dirty="0"/>
          </a:p>
          <a:p>
            <a:r>
              <a:rPr lang="en-US" sz="2400" dirty="0" smtClean="0"/>
              <a:t>Additional </a:t>
            </a:r>
            <a:r>
              <a:rPr lang="en-US" sz="2400" dirty="0"/>
              <a:t>capital increases the </a:t>
            </a:r>
            <a:r>
              <a:rPr lang="en-US" sz="2400" i="1" dirty="0"/>
              <a:t>productivity</a:t>
            </a:r>
            <a:r>
              <a:rPr lang="en-US" sz="2400" dirty="0"/>
              <a:t> of labor—that is, </a:t>
            </a:r>
            <a:r>
              <a:rPr lang="en-US" sz="2400" dirty="0" smtClean="0"/>
              <a:t>the </a:t>
            </a:r>
            <a:r>
              <a:rPr lang="en-US" sz="2400" dirty="0"/>
              <a:t>amount of output produced per </a:t>
            </a:r>
            <a:r>
              <a:rPr lang="en-US" sz="2400" dirty="0" smtClean="0"/>
              <a:t>worker </a:t>
            </a:r>
            <a:r>
              <a:rPr lang="en-US" sz="2400" dirty="0"/>
              <a:t>per hour</a:t>
            </a:r>
            <a:r>
              <a:rPr lang="en-US" sz="2400" dirty="0" smtClean="0"/>
              <a:t>.</a:t>
            </a:r>
            <a:endParaRPr lang="ar-JO" sz="2400" dirty="0" smtClean="0"/>
          </a:p>
          <a:p>
            <a:pPr algn="r" rtl="1"/>
            <a:r>
              <a:rPr lang="ar-JO" sz="2400" dirty="0"/>
              <a:t>أي:إضافة آلات </a:t>
            </a:r>
            <a:r>
              <a:rPr lang="ar-JO" sz="2400" dirty="0" smtClean="0"/>
              <a:t>وأفضل المعدات بأحدث تكنولوجيا متطورة تجعل </a:t>
            </a:r>
            <a:r>
              <a:rPr lang="ar-JO" sz="2400" dirty="0"/>
              <a:t>العامل:ينتج أكثرفي وقت </a:t>
            </a:r>
            <a:r>
              <a:rPr lang="ar-JO" sz="2400" dirty="0" smtClean="0"/>
              <a:t>أقل وبجودة أعلى</a:t>
            </a:r>
          </a:p>
          <a:p>
            <a:pPr algn="r" rtl="1"/>
            <a:r>
              <a:rPr lang="ar-JO" sz="2400" dirty="0" smtClean="0"/>
              <a:t>مثال </a:t>
            </a:r>
            <a:r>
              <a:rPr lang="ar-JO" sz="2400" dirty="0"/>
              <a:t>بسيط:عامل بدون آلة: ينتج 5 </a:t>
            </a:r>
            <a:r>
              <a:rPr lang="ar-JO" sz="2400" dirty="0" smtClean="0"/>
              <a:t>وحدات وعامل </a:t>
            </a:r>
            <a:r>
              <a:rPr lang="ar-JO" sz="2400" dirty="0"/>
              <a:t>مع آلة حديثة: ينتج 20 وحدةالعامل نفسه، لكن رأس المال </a:t>
            </a:r>
            <a:r>
              <a:rPr lang="ar-JO" sz="2400" dirty="0" smtClean="0"/>
              <a:t>مختلف.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255150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JO" dirty="0" smtClean="0"/>
              <a:t>الإنتاجية </a:t>
            </a:r>
            <a:r>
              <a:rPr lang="ar-JO" dirty="0"/>
              <a:t>=كمية الناتج لكل وحدة عمل (ساعة </a:t>
            </a:r>
            <a:r>
              <a:rPr lang="ar-JO" dirty="0" smtClean="0"/>
              <a:t>أو عامل)</a:t>
            </a:r>
          </a:p>
          <a:p>
            <a:pPr algn="l"/>
            <a:r>
              <a:rPr lang="en-US" dirty="0" smtClean="0"/>
              <a:t>Productivity=Output</a:t>
            </a:r>
            <a:r>
              <a:rPr lang="ar-JO" dirty="0" smtClean="0"/>
              <a:t> / </a:t>
            </a:r>
            <a:r>
              <a:rPr lang="en-US" dirty="0" smtClean="0"/>
              <a:t>Labor </a:t>
            </a:r>
            <a:r>
              <a:rPr lang="en-US" dirty="0"/>
              <a:t>input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5116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097280"/>
          </a:xfrm>
        </p:spPr>
        <p:txBody>
          <a:bodyPr/>
          <a:lstStyle/>
          <a:p>
            <a:r>
              <a:rPr lang="en-US" dirty="0"/>
              <a:t>Production Functions with Two Variable Factors of </a:t>
            </a:r>
            <a:r>
              <a:rPr lang="en-US" dirty="0" smtClean="0"/>
              <a:t>Production </a:t>
            </a:r>
            <a:r>
              <a:rPr lang="en-US" sz="2000" i="1" kern="0" dirty="0" smtClean="0">
                <a:solidFill>
                  <a:prstClr val="white"/>
                </a:solidFill>
              </a:rPr>
              <a:t>(2 </a:t>
            </a:r>
            <a:r>
              <a:rPr lang="en-US" sz="2000" i="1" kern="0" dirty="0">
                <a:solidFill>
                  <a:prstClr val="white"/>
                </a:solidFill>
              </a:rPr>
              <a:t>of 2</a:t>
            </a:r>
            <a:r>
              <a:rPr lang="en-US" sz="2000" i="1" kern="0" dirty="0" smtClean="0">
                <a:solidFill>
                  <a:prstClr val="white"/>
                </a:solidFill>
              </a:rPr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In the past decade, China has accumulated capital (that is, built plants and equipment) at a very high rate. The result has been growth in the average quantity of output per worker in China</a:t>
            </a:r>
            <a:r>
              <a:rPr lang="en-US" sz="2400" dirty="0" smtClean="0"/>
              <a:t>.</a:t>
            </a:r>
            <a:endParaRPr lang="ar-JO" sz="2400" dirty="0" smtClean="0"/>
          </a:p>
          <a:p>
            <a:pPr algn="r" rtl="1"/>
            <a:r>
              <a:rPr lang="ar-JO" dirty="0"/>
              <a:t>أي أن الصين خلال العقد الماضي قامت بـ:بناء مصانع </a:t>
            </a:r>
            <a:r>
              <a:rPr lang="ar-JO" dirty="0" smtClean="0"/>
              <a:t>جديدة شراء </a:t>
            </a:r>
            <a:r>
              <a:rPr lang="ar-JO" dirty="0"/>
              <a:t>آلات ومعدات </a:t>
            </a:r>
            <a:r>
              <a:rPr lang="ar-JO" dirty="0" smtClean="0"/>
              <a:t>حديثة توسيع </a:t>
            </a:r>
            <a:r>
              <a:rPr lang="ar-JO" dirty="0"/>
              <a:t>البنية التحتية </a:t>
            </a:r>
            <a:r>
              <a:rPr lang="ar-JO" dirty="0" smtClean="0"/>
              <a:t>الإنتاجية </a:t>
            </a:r>
          </a:p>
          <a:p>
            <a:pPr algn="r" rtl="1"/>
            <a:r>
              <a:rPr lang="ar-JO" dirty="0" smtClean="0"/>
              <a:t>هذا </a:t>
            </a:r>
            <a:r>
              <a:rPr lang="ar-JO" dirty="0"/>
              <a:t>كله يُسمّى:تراكم رأس المال </a:t>
            </a:r>
            <a:r>
              <a:rPr lang="en-US" dirty="0" smtClean="0"/>
              <a:t>Capital Accumulation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798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JO" dirty="0"/>
              <a:t>تراكم رأس المال يعني:</a:t>
            </a:r>
          </a:p>
          <a:p>
            <a:pPr algn="r" rtl="1"/>
            <a:r>
              <a:rPr lang="ar-JO" dirty="0"/>
              <a:t>زيادة كمية رأس المال المتاحة لكل عامل</a:t>
            </a:r>
          </a:p>
          <a:p>
            <a:pPr algn="r" rtl="1"/>
            <a:r>
              <a:rPr lang="ar-JO" dirty="0"/>
              <a:t>أي</a:t>
            </a:r>
            <a:r>
              <a:rPr lang="ar-JO" dirty="0" smtClean="0"/>
              <a:t>: رأس</a:t>
            </a:r>
            <a:r>
              <a:rPr lang="ar-JO" dirty="0"/>
              <a:t> مال أكثر لكل </a:t>
            </a:r>
            <a:r>
              <a:rPr lang="ar-JO" dirty="0" smtClean="0"/>
              <a:t>عامل </a:t>
            </a:r>
          </a:p>
          <a:p>
            <a:pPr algn="r" rtl="1"/>
            <a:r>
              <a:rPr lang="ar-JO" dirty="0"/>
              <a:t>ارتفاع متوسط إنتاج العامل </a:t>
            </a:r>
            <a:r>
              <a:rPr lang="ar-JO" dirty="0" smtClean="0"/>
              <a:t>الواحد وهذا </a:t>
            </a:r>
            <a:r>
              <a:rPr lang="ar-JO" dirty="0"/>
              <a:t>هو تعريف زيادة </a:t>
            </a:r>
            <a:r>
              <a:rPr lang="ar-JO" dirty="0" smtClean="0"/>
              <a:t>الإنتاجية</a:t>
            </a:r>
          </a:p>
          <a:p>
            <a:pPr algn="r" rtl="1"/>
            <a:r>
              <a:rPr lang="ar-JO" dirty="0"/>
              <a:t>أدى ذلك إلى زيادة </a:t>
            </a:r>
            <a:r>
              <a:rPr lang="ar-JO" dirty="0" smtClean="0"/>
              <a:t>الإنتاجية لأن:رأس </a:t>
            </a:r>
            <a:r>
              <a:rPr lang="ar-JO" dirty="0"/>
              <a:t>المال والعمل عنصران </a:t>
            </a:r>
            <a:r>
              <a:rPr lang="ar-JO" dirty="0" smtClean="0"/>
              <a:t>متكاملان الآلات الحديثة :</a:t>
            </a:r>
            <a:r>
              <a:rPr lang="ar-JO" dirty="0"/>
              <a:t>تزيد سرعة </a:t>
            </a:r>
            <a:r>
              <a:rPr lang="ar-JO" dirty="0" smtClean="0"/>
              <a:t>العامل وتقلل الجهد وترفع الجودة مما يسهم العامل </a:t>
            </a:r>
            <a:r>
              <a:rPr lang="ar-JO" dirty="0"/>
              <a:t>نفسه </a:t>
            </a:r>
            <a:r>
              <a:rPr lang="ar-JO" dirty="0" smtClean="0"/>
              <a:t>بانتاج أكثر </a:t>
            </a:r>
            <a:r>
              <a:rPr lang="ar-JO" dirty="0"/>
              <a:t>لأنه يعمل بأدوات أفضل.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021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5372"/>
            <a:ext cx="8229600" cy="927628"/>
          </a:xfrm>
        </p:spPr>
        <p:txBody>
          <a:bodyPr/>
          <a:lstStyle/>
          <a:p>
            <a:r>
              <a:rPr lang="pt-BR" sz="3200" dirty="0" smtClean="0"/>
              <a:t>ECONOMICS IN PRACTICE</a:t>
            </a:r>
            <a:endParaRPr lang="pt-BR" sz="2400" dirty="0"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400" dirty="0"/>
              <a:t>Learning about Growing Pineapples in Ghana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457200" y="1485899"/>
            <a:ext cx="4038600" cy="2705102"/>
          </a:xfrm>
        </p:spPr>
        <p:txBody>
          <a:bodyPr/>
          <a:lstStyle/>
          <a:p>
            <a:pPr marL="0" lvl="0" indent="0" fontAlgn="base">
              <a:spcBef>
                <a:spcPct val="50000"/>
              </a:spcBef>
              <a:spcAft>
                <a:spcPct val="0"/>
              </a:spcAft>
              <a:buClrTx/>
              <a:buNone/>
            </a:pPr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sym typeface="Wingdings 3" panose="05040102010807070707" pitchFamily="18" charset="2"/>
              </a:rPr>
              <a:t>In </a:t>
            </a:r>
            <a:r>
              <a:rPr lang="en-US" sz="1600" dirty="0">
                <a:solidFill>
                  <a:srgbClr val="000000"/>
                </a:solidFill>
                <a:latin typeface="Arial" panose="020B0604020202020204" pitchFamily="34" charset="0"/>
                <a:sym typeface="Wingdings 3" panose="05040102010807070707" pitchFamily="18" charset="2"/>
              </a:rPr>
              <a:t>the 1990s, an area of Ghana changed from an exclusive reliance on maize as the agricultural crop to the development of pineapple farms.</a:t>
            </a:r>
          </a:p>
          <a:p>
            <a:pPr marL="0" lvl="0" indent="0" fontAlgn="base">
              <a:spcBef>
                <a:spcPct val="50000"/>
              </a:spcBef>
              <a:spcAft>
                <a:spcPct val="0"/>
              </a:spcAft>
              <a:buClrTx/>
              <a:buNone/>
            </a:pPr>
            <a:r>
              <a:rPr lang="en-US" sz="1600" dirty="0">
                <a:solidFill>
                  <a:srgbClr val="000000"/>
                </a:solidFill>
                <a:latin typeface="Arial" panose="020B0604020202020204" pitchFamily="34" charset="0"/>
                <a:sym typeface="Wingdings 3" panose="05040102010807070707" pitchFamily="18" charset="2"/>
              </a:rPr>
              <a:t>The choice of how much fertilizer to use was highly dependent on how much fertilizer </a:t>
            </a:r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sym typeface="Wingdings 3" panose="05040102010807070707" pitchFamily="18" charset="2"/>
              </a:rPr>
              <a:t>more </a:t>
            </a:r>
            <a:r>
              <a:rPr lang="en-US" sz="1600" dirty="0">
                <a:solidFill>
                  <a:srgbClr val="000000"/>
                </a:solidFill>
                <a:latin typeface="Arial" panose="020B0604020202020204" pitchFamily="34" charset="0"/>
                <a:sym typeface="Wingdings 3" panose="05040102010807070707" pitchFamily="18" charset="2"/>
              </a:rPr>
              <a:t>successful neighbor farmers used.</a:t>
            </a:r>
          </a:p>
          <a:p>
            <a:pPr marL="0" lvl="0" indent="0" fontAlgn="base">
              <a:spcBef>
                <a:spcPct val="50000"/>
              </a:spcBef>
              <a:spcAft>
                <a:spcPct val="0"/>
              </a:spcAft>
              <a:buClrTx/>
              <a:buNone/>
            </a:pPr>
            <a:r>
              <a:rPr lang="en-US" sz="1600" dirty="0">
                <a:solidFill>
                  <a:srgbClr val="000000"/>
                </a:solidFill>
                <a:latin typeface="Arial" panose="020B0604020202020204" pitchFamily="34" charset="0"/>
                <a:sym typeface="Wingdings 3" panose="05040102010807070707" pitchFamily="18" charset="2"/>
              </a:rPr>
              <a:t>Social learning </a:t>
            </a:r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sym typeface="Wingdings 3" panose="05040102010807070707" pitchFamily="18" charset="2"/>
              </a:rPr>
              <a:t>plays </a:t>
            </a:r>
            <a:r>
              <a:rPr lang="en-US" sz="1600" dirty="0">
                <a:solidFill>
                  <a:srgbClr val="000000"/>
                </a:solidFill>
                <a:latin typeface="Arial" panose="020B0604020202020204" pitchFamily="34" charset="0"/>
                <a:sym typeface="Wingdings 3" panose="05040102010807070707" pitchFamily="18" charset="2"/>
              </a:rPr>
              <a:t>a role in the diffusion of </a:t>
            </a:r>
            <a:r>
              <a:rPr lang="en-US" sz="1600" dirty="0" smtClean="0">
                <a:solidFill>
                  <a:srgbClr val="000000"/>
                </a:solidFill>
                <a:latin typeface="Arial" panose="020B0604020202020204" pitchFamily="34" charset="0"/>
                <a:sym typeface="Wingdings 3" panose="05040102010807070707" pitchFamily="18" charset="2"/>
              </a:rPr>
              <a:t>technology.</a:t>
            </a:r>
            <a:endParaRPr lang="en-US" sz="1600" dirty="0">
              <a:solidFill>
                <a:srgbClr val="000000"/>
              </a:solidFill>
              <a:latin typeface="Arial" panose="020B0604020202020204" pitchFamily="34" charset="0"/>
              <a:sym typeface="Wingdings 3" panose="05040102010807070707" pitchFamily="18" charset="2"/>
            </a:endParaRP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735" y="1676400"/>
            <a:ext cx="3996265" cy="266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4419600"/>
            <a:ext cx="8229600" cy="17526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18872" indent="-118872" algn="l" defTabSz="914400" rtl="0" eaLnBrk="1" latinLnBrk="0" hangingPunct="1">
              <a:spcBef>
                <a:spcPts val="1500"/>
              </a:spcBef>
              <a:buClr>
                <a:schemeClr val="bg1"/>
              </a:buClr>
              <a:buSzPct val="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9913" indent="-285750" algn="l" defTabSz="914400" rtl="0" eaLnBrk="1" latinLnBrk="0" hangingPunct="1">
              <a:spcBef>
                <a:spcPts val="600"/>
              </a:spcBef>
              <a:buClr>
                <a:srgbClr val="0070C0"/>
              </a:buClr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ts val="600"/>
              </a:spcBef>
              <a:buClr>
                <a:srgbClr val="0070C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ts val="600"/>
              </a:spcBef>
              <a:buClr>
                <a:srgbClr val="0070C0"/>
              </a:buClr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ts val="600"/>
              </a:spcBef>
              <a:buClr>
                <a:srgbClr val="0070C0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ts val="300"/>
              </a:spcBef>
              <a:buClr>
                <a:srgbClr val="0070C0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ts val="300"/>
              </a:spcBef>
              <a:buClr>
                <a:srgbClr val="0070C0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ts val="300"/>
              </a:spcBef>
              <a:buClr>
                <a:srgbClr val="0070C0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ts val="300"/>
              </a:spcBef>
              <a:buClr>
                <a:srgbClr val="0070C0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35000"/>
              </a:spcBef>
              <a:spcAft>
                <a:spcPct val="10000"/>
              </a:spcAft>
              <a:buFont typeface="Arial" panose="020B0604020202020204" pitchFamily="34" charset="0"/>
              <a:buNone/>
              <a:defRPr/>
            </a:pPr>
            <a:endParaRPr lang="en-US" sz="1800" kern="0" dirty="0" smtClean="0"/>
          </a:p>
          <a:p>
            <a:pPr marL="0" indent="0">
              <a:buClr>
                <a:srgbClr val="0070C0"/>
              </a:buClr>
              <a:buNone/>
            </a:pPr>
            <a:r>
              <a:rPr lang="en-IN" sz="1600" dirty="0">
                <a:solidFill>
                  <a:prstClr val="black"/>
                </a:solidFill>
              </a:rPr>
              <a:t>THINKING PRACTICALLY</a:t>
            </a:r>
            <a:endParaRPr lang="en-US" sz="1600" dirty="0">
              <a:solidFill>
                <a:prstClr val="black"/>
              </a:solidFill>
            </a:endParaRPr>
          </a:p>
          <a:p>
            <a:r>
              <a:rPr lang="en-IN" sz="1600" dirty="0" smtClean="0">
                <a:solidFill>
                  <a:srgbClr val="0070C0"/>
                </a:solidFill>
              </a:rPr>
              <a:t>1. </a:t>
            </a:r>
            <a:r>
              <a:rPr lang="en-US" sz="1600" dirty="0">
                <a:solidFill>
                  <a:prstClr val="black"/>
                </a:solidFill>
              </a:rPr>
              <a:t>In many high-tech firms, executives must sign non-compete agreements, preventing them from working for a competitor after they stop working for their current firm. These agreements are much less common in mature manufacturing firms. Why</a:t>
            </a:r>
            <a:r>
              <a:rPr lang="en-US" sz="1600" dirty="0" smtClean="0">
                <a:solidFill>
                  <a:prstClr val="black"/>
                </a:solidFill>
              </a:rPr>
              <a:t>?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276172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Choice of Technology</a:t>
            </a:r>
            <a:endParaRPr lang="en-US" dirty="0"/>
          </a:p>
        </p:txBody>
      </p:sp>
      <p:graphicFrame>
        <p:nvGraphicFramePr>
          <p:cNvPr id="7" name="Group 118" descr="A table presents inputs required to produce 100 diapers using alternative technologies&#10;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63649144"/>
              </p:ext>
            </p:extLst>
          </p:nvPr>
        </p:nvGraphicFramePr>
        <p:xfrm>
          <a:off x="732484" y="1447801"/>
          <a:ext cx="7268519" cy="1828800"/>
        </p:xfrm>
        <a:graphic>
          <a:graphicData uri="http://schemas.openxmlformats.org/drawingml/2006/table">
            <a:tbl>
              <a:tblPr firstRow="1"/>
              <a:tblGrid>
                <a:gridCol w="2307466"/>
                <a:gridCol w="2372364"/>
                <a:gridCol w="2588689"/>
              </a:tblGrid>
              <a:tr h="365888">
                <a:tc gridSpan="3">
                  <a:txBody>
                    <a:bodyPr/>
                    <a:lstStyle/>
                    <a:p>
                      <a:pPr marL="1139825" marR="0" lvl="0" indent="-11398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TABLE 7.3 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Inputs Required to Produce 100 Diapers Using Alternative Technologies</a:t>
                      </a:r>
                    </a:p>
                  </a:txBody>
                  <a:tcPr marT="45688" marB="45688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219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Technology</a:t>
                      </a:r>
                    </a:p>
                  </a:txBody>
                  <a:tcPr marR="0" marT="45688" marB="45688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Units of Capital (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</a:p>
                  </a:txBody>
                  <a:tcPr marR="0" marT="45688" marB="45688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Units of Labor (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</a:p>
                  </a:txBody>
                  <a:tcPr marR="0" marT="45688" marB="45688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84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br>
                        <a:rPr kumimoji="0" lang="en-US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br>
                        <a:rPr kumimoji="0" lang="en-US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</a:t>
                      </a:r>
                      <a:br>
                        <a:rPr kumimoji="0" lang="en-US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</a:t>
                      </a:r>
                      <a:br>
                        <a:rPr kumimoji="0" lang="en-US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</a:t>
                      </a:r>
                    </a:p>
                  </a:txBody>
                  <a:tcPr marR="0" marT="45688" marB="45688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  <a:b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  <a:b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  <a:b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  <a:b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marR="0" marT="45688" marB="45688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  <a:b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  <a:b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  <a:b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  <a:b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marR="0" marT="45688" marB="45688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Group 125" descr="A table presents cost-minimizing choice among alternative technologies (100 diapers)&#10;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2902867"/>
              </p:ext>
            </p:extLst>
          </p:nvPr>
        </p:nvGraphicFramePr>
        <p:xfrm>
          <a:off x="825639" y="3276600"/>
          <a:ext cx="7175362" cy="2450616"/>
        </p:xfrm>
        <a:graphic>
          <a:graphicData uri="http://schemas.openxmlformats.org/drawingml/2006/table">
            <a:tbl>
              <a:tblPr firstRow="1"/>
              <a:tblGrid>
                <a:gridCol w="1660350"/>
                <a:gridCol w="1493110"/>
                <a:gridCol w="1246015"/>
                <a:gridCol w="1715192"/>
                <a:gridCol w="1060695"/>
              </a:tblGrid>
              <a:tr h="266897">
                <a:tc gridSpan="5">
                  <a:txBody>
                    <a:bodyPr/>
                    <a:lstStyle/>
                    <a:p>
                      <a:pPr marL="971550" marR="0" lvl="0" indent="-971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TABLE 7.4  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Cost-Minimizing Choice among Alternative Technologies (100 Diapers)</a:t>
                      </a:r>
                    </a:p>
                  </a:txBody>
                  <a:tcPr marL="91432" marR="91432" marT="45724" marB="45724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66897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(1)</a:t>
                      </a:r>
                      <a:b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Technology</a:t>
                      </a:r>
                    </a:p>
                  </a:txBody>
                  <a:tcPr marL="91432" marR="0" marT="45724" marB="45724"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(2)</a:t>
                      </a:r>
                      <a:b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Units of Capital (K)</a:t>
                      </a:r>
                    </a:p>
                  </a:txBody>
                  <a:tcPr marL="91432" marR="0" marT="45724" marB="45724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(3)</a:t>
                      </a:r>
                      <a:b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Units of Labor (L)</a:t>
                      </a:r>
                    </a:p>
                  </a:txBody>
                  <a:tcPr marL="91432" marR="0" marT="45724" marB="45724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Cost = (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× 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</a:t>
                      </a:r>
                      <a:r>
                        <a:rPr kumimoji="0" lang="en-US" sz="1400" b="1" i="1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 + (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× 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</a:t>
                      </a:r>
                      <a:r>
                        <a:rPr kumimoji="0" lang="en-US" sz="1400" b="1" i="1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</a:p>
                  </a:txBody>
                  <a:tcPr marL="91432" marR="0" marT="45724" marB="45724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8682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(4)</a:t>
                      </a:r>
                    </a:p>
                  </a:txBody>
                  <a:tcPr marL="91432" marR="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(5)</a:t>
                      </a:r>
                    </a:p>
                  </a:txBody>
                  <a:tcPr marL="91432" marR="0" marT="0" marB="0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01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</a:t>
                      </a:r>
                      <a:r>
                        <a:rPr kumimoji="0" lang="en-US" sz="1400" b="1" i="1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= $1</a:t>
                      </a:r>
                      <a:b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</a:t>
                      </a:r>
                      <a:r>
                        <a:rPr kumimoji="0" lang="en-US" sz="1400" b="1" i="1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= $1</a:t>
                      </a:r>
                    </a:p>
                  </a:txBody>
                  <a:tcPr marL="91432" marR="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</a:t>
                      </a:r>
                      <a:r>
                        <a:rPr kumimoji="0" lang="en-US" sz="1400" b="1" i="1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= $5</a:t>
                      </a:r>
                      <a:b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</a:t>
                      </a:r>
                      <a:r>
                        <a:rPr kumimoji="0" lang="en-US" sz="1400" b="1" i="1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= $1</a:t>
                      </a:r>
                    </a:p>
                  </a:txBody>
                  <a:tcPr marL="91432" marR="0" marT="0" marB="0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41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br>
                        <a:rPr kumimoji="0" lang="en-US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br>
                        <a:rPr kumimoji="0" lang="en-US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</a:t>
                      </a:r>
                      <a:br>
                        <a:rPr kumimoji="0" lang="en-US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</a:t>
                      </a:r>
                      <a:br>
                        <a:rPr kumimoji="0" lang="en-US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</a:t>
                      </a:r>
                    </a:p>
                  </a:txBody>
                  <a:tcPr marL="91432" marR="0" marT="45724" marB="45724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  <a:b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  <a:b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  <a:b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  <a:b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marL="91432" marR="594310" marT="45724" marB="45724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  <a:b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  <a:b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  <a:b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  <a:b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marL="91432" marR="502878" marT="45724" marB="45724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$12</a:t>
                      </a:r>
                      <a:b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</a:t>
                      </a:r>
                      <a:b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  <a:b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</a:t>
                      </a:r>
                      <a:b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</a:t>
                      </a:r>
                    </a:p>
                  </a:txBody>
                  <a:tcPr marL="91432" marR="594310" marT="45724" marB="45724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$52</a:t>
                      </a:r>
                      <a:b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33</a:t>
                      </a:r>
                      <a:b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24</a:t>
                      </a:r>
                      <a:b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21</a:t>
                      </a:r>
                      <a:b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20</a:t>
                      </a:r>
                    </a:p>
                  </a:txBody>
                  <a:tcPr marL="91432" marR="411445" marT="45724" marB="45724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5800" y="5761037"/>
            <a:ext cx="7772400" cy="944563"/>
          </a:xfrm>
        </p:spPr>
        <p:txBody>
          <a:bodyPr/>
          <a:lstStyle/>
          <a:p>
            <a:pPr marL="0" marR="0" indent="0" fontAlgn="auto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>
                <a:srgbClr val="0070C0"/>
              </a:buClr>
              <a:buSzPct val="100000"/>
              <a:buNone/>
              <a:tabLst/>
              <a:defRPr/>
            </a:pPr>
            <a:r>
              <a:rPr lang="en-US" sz="1400" dirty="0"/>
              <a:t>Two things determine the cost of production: (1) technologies that are available and (2) input prices. Profit-maximizing firms choose the technology that minimizes the cost of production, given current market input prices</a:t>
            </a:r>
            <a:r>
              <a:rPr lang="en-US" sz="1400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2648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JO" dirty="0"/>
              <a:t>اختيار التكنولوجيا يعني</a:t>
            </a:r>
            <a:r>
              <a:rPr lang="ar-JO" dirty="0" smtClean="0"/>
              <a:t>: قرار </a:t>
            </a:r>
            <a:r>
              <a:rPr lang="ar-JO" dirty="0"/>
              <a:t>المنشأة بشأن أي طريقة إنتاج ستستخدم لإنتاج سلعة معينة من بين عدة طرق متاحة.أي:هل تعتمد على العمل أكثر</a:t>
            </a:r>
            <a:r>
              <a:rPr lang="ar-JO" dirty="0" smtClean="0"/>
              <a:t>؟ أم </a:t>
            </a:r>
            <a:r>
              <a:rPr lang="ar-JO" dirty="0"/>
              <a:t>على رأس المال أكثر</a:t>
            </a:r>
            <a:r>
              <a:rPr lang="ar-JO" dirty="0" smtClean="0"/>
              <a:t>؟ أم </a:t>
            </a:r>
            <a:r>
              <a:rPr lang="ar-JO" dirty="0"/>
              <a:t>مزيجًا بينهما</a:t>
            </a:r>
            <a:r>
              <a:rPr lang="ar-JO" dirty="0" smtClean="0"/>
              <a:t>؟</a:t>
            </a:r>
          </a:p>
          <a:p>
            <a:pPr algn="r" rtl="1"/>
            <a:r>
              <a:rPr lang="ar-JO" dirty="0"/>
              <a:t>تواجه المنشأة هذا </a:t>
            </a:r>
            <a:r>
              <a:rPr lang="ar-JO" dirty="0" smtClean="0"/>
              <a:t>الاختيارلأن:نفس </a:t>
            </a:r>
            <a:r>
              <a:rPr lang="ar-JO" dirty="0"/>
              <a:t>مستوى الإنتاج يمكن تحقيقه بطرق </a:t>
            </a:r>
            <a:r>
              <a:rPr lang="ar-JO" dirty="0" smtClean="0"/>
              <a:t>مختلفة فكل </a:t>
            </a:r>
            <a:r>
              <a:rPr lang="ar-JO" dirty="0"/>
              <a:t>طريقة تستخدم:كميات مختلفة من </a:t>
            </a:r>
            <a:r>
              <a:rPr lang="ar-JO" dirty="0" smtClean="0"/>
              <a:t>العمل وكميات </a:t>
            </a:r>
            <a:r>
              <a:rPr lang="ar-JO" dirty="0"/>
              <a:t>مختلفة من رأس </a:t>
            </a:r>
            <a:r>
              <a:rPr lang="ar-JO" dirty="0" smtClean="0"/>
              <a:t>المال ولكل </a:t>
            </a:r>
            <a:r>
              <a:rPr lang="ar-JO" dirty="0"/>
              <a:t>عنصر سعر (أجر، فائدة، إيجار</a:t>
            </a:r>
            <a:r>
              <a:rPr lang="ar-JO" dirty="0" smtClean="0"/>
              <a:t>)</a:t>
            </a:r>
            <a:r>
              <a:rPr lang="en-US" dirty="0" smtClean="0"/>
              <a:t>.</a:t>
            </a:r>
            <a:endParaRPr lang="ar-JO" dirty="0" smtClean="0"/>
          </a:p>
          <a:p>
            <a:pPr algn="r" rtl="1"/>
            <a:r>
              <a:rPr lang="ar-JO" dirty="0"/>
              <a:t>الهدف الأساسي هو:إنتاج كمية معيّنة بأقل تكلفة </a:t>
            </a:r>
            <a:r>
              <a:rPr lang="ar-JO" dirty="0" smtClean="0"/>
              <a:t>ممكنة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9632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7 APPENDIX: Isoquants and Isocosts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/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2400" b="1" dirty="0" smtClean="0"/>
              <a:t>New </a:t>
            </a:r>
            <a:r>
              <a:rPr lang="en-US" sz="2400" b="1" dirty="0"/>
              <a:t>Look at Technology: </a:t>
            </a:r>
            <a:r>
              <a:rPr lang="en-US" sz="2400" b="1" dirty="0" smtClean="0"/>
              <a:t>Isoquants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dirty="0" smtClean="0"/>
              <a:t>This </a:t>
            </a:r>
            <a:r>
              <a:rPr lang="en-US" sz="2400" dirty="0"/>
              <a:t>chapter has shown that the cost structure facing a firm depends on two key pieces of information: (1) input (</a:t>
            </a:r>
            <a:r>
              <a:rPr lang="en-US" sz="2400" dirty="0" smtClean="0"/>
              <a:t>factor) prices and </a:t>
            </a:r>
            <a:r>
              <a:rPr lang="en-US" sz="2400" dirty="0"/>
              <a:t>(2) technology. </a:t>
            </a:r>
            <a:endParaRPr lang="en-US" sz="2400" dirty="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dirty="0" smtClean="0"/>
              <a:t>This appendix </a:t>
            </a:r>
            <a:r>
              <a:rPr lang="en-US" sz="2400" dirty="0"/>
              <a:t>presents a more formal analysis of technology and factor prices and their relationship to cost</a:t>
            </a:r>
            <a:r>
              <a:rPr lang="en-US" sz="2400" dirty="0" smtClean="0"/>
              <a:t>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/>
              <a:t>isoquant </a:t>
            </a:r>
            <a:r>
              <a:rPr lang="en-US" sz="2400" dirty="0" smtClean="0"/>
              <a:t> </a:t>
            </a:r>
            <a:r>
              <a:rPr lang="en-US" sz="2400" dirty="0"/>
              <a:t>A graph that shows all the combinations of capital and labor that can be used to produce a given amount of output</a:t>
            </a:r>
            <a:r>
              <a:rPr lang="en-US" sz="2400" dirty="0" smtClean="0"/>
              <a:t>.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JO" dirty="0">
                <a:solidFill>
                  <a:srgbClr val="55367D"/>
                </a:solidFill>
              </a:rPr>
              <a:t>منحنى يوضح جميع التوليفات الممكنة من العمل </a:t>
            </a:r>
            <a:r>
              <a:rPr lang="ar-JO" dirty="0" smtClean="0">
                <a:solidFill>
                  <a:srgbClr val="55367D"/>
                </a:solidFill>
              </a:rPr>
              <a:t>(</a:t>
            </a:r>
            <a:r>
              <a:rPr lang="en-US" dirty="0" smtClean="0">
                <a:solidFill>
                  <a:srgbClr val="55367D"/>
                </a:solidFill>
              </a:rPr>
              <a:t>(L</a:t>
            </a:r>
            <a:r>
              <a:rPr lang="ar-JO" dirty="0" smtClean="0">
                <a:solidFill>
                  <a:srgbClr val="55367D"/>
                </a:solidFill>
              </a:rPr>
              <a:t>ورأس </a:t>
            </a:r>
            <a:r>
              <a:rPr lang="ar-JO" dirty="0">
                <a:solidFill>
                  <a:srgbClr val="55367D"/>
                </a:solidFill>
              </a:rPr>
              <a:t>المال </a:t>
            </a:r>
            <a:r>
              <a:rPr lang="ar-JO" dirty="0" smtClean="0">
                <a:solidFill>
                  <a:srgbClr val="55367D"/>
                </a:solidFill>
              </a:rPr>
              <a:t>(</a:t>
            </a:r>
            <a:r>
              <a:rPr lang="en-US" dirty="0" smtClean="0">
                <a:solidFill>
                  <a:srgbClr val="55367D"/>
                </a:solidFill>
              </a:rPr>
              <a:t> (K </a:t>
            </a:r>
            <a:r>
              <a:rPr lang="ar-JO" dirty="0">
                <a:solidFill>
                  <a:srgbClr val="55367D"/>
                </a:solidFill>
              </a:rPr>
              <a:t>التي تنتج نفس الكمية من الناتج</a:t>
            </a:r>
            <a:endParaRPr lang="en-US" dirty="0">
              <a:solidFill>
                <a:srgbClr val="5536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243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85800" y="393700"/>
            <a:ext cx="3830781" cy="1296028"/>
          </a:xfrm>
        </p:spPr>
        <p:txBody>
          <a:bodyPr/>
          <a:lstStyle/>
          <a:p>
            <a:pPr marR="0" indent="0" fontAlgn="auto">
              <a:spcAft>
                <a:spcPts val="0"/>
              </a:spcAft>
              <a:buClrTx/>
              <a:buSzTx/>
              <a:tabLst/>
              <a:defRPr/>
            </a:pPr>
            <a:r>
              <a:rPr lang="en-US" sz="1600" b="1" dirty="0"/>
              <a:t>TABLE 7A.1  Alternative Combinations of Capital (K) and Labor (L) Required to Produce 50, 100, and 150 Units of Output</a:t>
            </a:r>
          </a:p>
        </p:txBody>
      </p:sp>
      <p:graphicFrame>
        <p:nvGraphicFramePr>
          <p:cNvPr id="5" name="Group 80" descr="A table presents alternative combinations of capital (K) and labor (L) required to produce 50, 100, and 150 units of output&#10;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2770026"/>
              </p:ext>
            </p:extLst>
          </p:nvPr>
        </p:nvGraphicFramePr>
        <p:xfrm>
          <a:off x="443948" y="1676400"/>
          <a:ext cx="4051851" cy="2176314"/>
        </p:xfrm>
        <a:graphic>
          <a:graphicData uri="http://schemas.openxmlformats.org/drawingml/2006/table">
            <a:tbl>
              <a:tblPr firstRow="1"/>
              <a:tblGrid>
                <a:gridCol w="771781"/>
                <a:gridCol w="578836"/>
                <a:gridCol w="578836"/>
                <a:gridCol w="578836"/>
                <a:gridCol w="482363"/>
                <a:gridCol w="578836"/>
                <a:gridCol w="482363"/>
              </a:tblGrid>
              <a:tr h="2898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R="0" marT="45727" marB="45727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Q</a:t>
                      </a:r>
                      <a:r>
                        <a:rPr kumimoji="0" lang="en-US" sz="1600" b="1" i="1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= 50</a:t>
                      </a:r>
                    </a:p>
                  </a:txBody>
                  <a:tcPr marR="0" marT="45727" marB="45727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Q</a:t>
                      </a:r>
                      <a:r>
                        <a:rPr kumimoji="0" lang="en-US" sz="1600" b="1" i="1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= 100</a:t>
                      </a:r>
                    </a:p>
                  </a:txBody>
                  <a:tcPr marR="0" marT="45727" marB="45727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Q</a:t>
                      </a:r>
                      <a:r>
                        <a:rPr kumimoji="0" lang="en-US" sz="16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= 150</a:t>
                      </a:r>
                    </a:p>
                  </a:txBody>
                  <a:tcPr marR="0" marT="45727" marB="45727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898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R="0" marT="45727" marB="45727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</a:t>
                      </a:r>
                    </a:p>
                  </a:txBody>
                  <a:tcPr marR="0" marT="45727" marB="45727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</a:t>
                      </a:r>
                    </a:p>
                  </a:txBody>
                  <a:tcPr marR="0" marT="45727" marB="45727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</a:t>
                      </a:r>
                    </a:p>
                  </a:txBody>
                  <a:tcPr marR="0" marT="45727" marB="45727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</a:t>
                      </a:r>
                    </a:p>
                  </a:txBody>
                  <a:tcPr marR="0" marT="45727" marB="45727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</a:t>
                      </a:r>
                    </a:p>
                  </a:txBody>
                  <a:tcPr marR="0" marT="45727" marB="45727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</a:t>
                      </a:r>
                    </a:p>
                  </a:txBody>
                  <a:tcPr marR="0" marT="45727" marB="45727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175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</a:t>
                      </a:r>
                    </a:p>
                  </a:txBody>
                  <a:tcPr marR="0" marT="45727" marB="45727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marR="0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R="0" marT="45727" marB="45727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2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3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4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marR="0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4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3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2</a:t>
                      </a:r>
                    </a:p>
                  </a:txBody>
                  <a:tcPr marR="0" marT="45727" marB="45727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3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4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5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7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marR="0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7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5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4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3</a:t>
                      </a:r>
                    </a:p>
                  </a:txBody>
                  <a:tcPr marR="0" marT="45727" marB="45727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Title 1"/>
          <p:cNvSpPr txBox="1">
            <a:spLocks/>
          </p:cNvSpPr>
          <p:nvPr/>
        </p:nvSpPr>
        <p:spPr>
          <a:xfrm>
            <a:off x="5052291" y="381000"/>
            <a:ext cx="3830781" cy="129602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00" b="1" dirty="0" smtClean="0"/>
              <a:t>FIGURE 7A.1  Isoquants Showing All Combinations of Capital and Labor That Can Be Used to Produce 50, 100, 150 Units of Output</a:t>
            </a:r>
            <a:endParaRPr lang="en-US" sz="1600" b="1" dirty="0"/>
          </a:p>
        </p:txBody>
      </p:sp>
      <p:pic>
        <p:nvPicPr>
          <p:cNvPr id="6" name="Picture 5" descr="An x-y graph presents isoquants showing all combinations of capital and labor that can be used to produce 50, 100, and 150 units of output&#10;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28310" y="1884218"/>
            <a:ext cx="3590925" cy="306705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3873" y="42672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>
              <a:buFont typeface="Arial" panose="020B0604020202020204" pitchFamily="34" charset="0"/>
              <a:buChar char="•"/>
            </a:pPr>
            <a:r>
              <a:rPr lang="ar-JO" dirty="0">
                <a:solidFill>
                  <a:srgbClr val="FF0000"/>
                </a:solidFill>
              </a:rPr>
              <a:t>أي نقطة على نفس منحنى الإيزوكوانت: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JO" dirty="0">
                <a:solidFill>
                  <a:srgbClr val="FF0000"/>
                </a:solidFill>
              </a:rPr>
              <a:t>تعطي </a:t>
            </a:r>
            <a:r>
              <a:rPr lang="ar-JO" b="1" dirty="0">
                <a:solidFill>
                  <a:srgbClr val="FF0000"/>
                </a:solidFill>
              </a:rPr>
              <a:t>نفس مستوى الإنتاج</a:t>
            </a:r>
            <a:endParaRPr lang="ar-JO" dirty="0">
              <a:solidFill>
                <a:srgbClr val="FF0000"/>
              </a:solidFill>
            </a:endParaRPr>
          </a:p>
          <a:p>
            <a:pPr algn="r" rtl="1"/>
            <a:r>
              <a:rPr lang="ar-JO" dirty="0">
                <a:solidFill>
                  <a:srgbClr val="FF0000"/>
                </a:solidFill>
              </a:rPr>
              <a:t>لكن باستخدام: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JO" dirty="0">
                <a:solidFill>
                  <a:srgbClr val="FF0000"/>
                </a:solidFill>
              </a:rPr>
              <a:t>كميات مختلفة من العمل ورأس المال</a:t>
            </a:r>
          </a:p>
        </p:txBody>
      </p:sp>
    </p:spTree>
    <p:extLst>
      <p:ext uri="{BB962C8B-B14F-4D97-AF65-F5344CB8AC3E}">
        <p14:creationId xmlns:p14="http://schemas.microsoft.com/office/powerpoint/2010/main" val="58938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b="1" dirty="0"/>
              <a:t>FIGURE 7A.2  The Slope of an Isoquant Is Equal to the Ratio </a:t>
            </a: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en-US" sz="2000" b="1" dirty="0" smtClean="0"/>
              <a:t>of </a:t>
            </a:r>
            <a:r>
              <a:rPr lang="en-US" sz="2000" b="1" i="1" dirty="0"/>
              <a:t>MP</a:t>
            </a:r>
            <a:r>
              <a:rPr lang="en-US" sz="2000" b="1" baseline="-25000" dirty="0"/>
              <a:t>L</a:t>
            </a:r>
            <a:r>
              <a:rPr lang="en-US" sz="2000" b="1" dirty="0"/>
              <a:t> to </a:t>
            </a:r>
            <a:r>
              <a:rPr lang="en-US" sz="2000" b="1" i="1" dirty="0"/>
              <a:t>MP</a:t>
            </a:r>
            <a:r>
              <a:rPr lang="en-US" sz="2000" b="1" baseline="-25000" dirty="0"/>
              <a:t>K</a:t>
            </a:r>
            <a:endParaRPr lang="en-US" sz="2000" b="1" dirty="0"/>
          </a:p>
        </p:txBody>
      </p:sp>
      <p:pic>
        <p:nvPicPr>
          <p:cNvPr id="5" name="Picture 4" descr="An x-y graph presents the slope of an isoquant Is equal to the ratio of MPL to MPK&#10;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9200" y="914400"/>
            <a:ext cx="5695887" cy="4800600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5562600"/>
            <a:ext cx="895422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MRTS:</a:t>
            </a: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مقدار ما يمكن للمنشأة أن تُنقصه من رأس المال عند زيادة وحدة واحدة من العمل مع الحفاظ على نفس مستوى الإنتاج</a:t>
            </a: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3687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097280"/>
          </a:xfrm>
        </p:spPr>
        <p:txBody>
          <a:bodyPr/>
          <a:lstStyle/>
          <a:p>
            <a:r>
              <a:rPr lang="en-US" dirty="0"/>
              <a:t>New Look at Technology: </a:t>
            </a:r>
            <a:r>
              <a:rPr lang="en-US" dirty="0" smtClean="0"/>
              <a:t>Isoquants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3000"/>
              </a:spcBef>
            </a:pPr>
            <a:r>
              <a:rPr lang="en-US" sz="2400" dirty="0" smtClean="0">
                <a:sym typeface="WP Greek Century" pitchFamily="2" charset="2"/>
              </a:rPr>
              <a:t>For </a:t>
            </a:r>
            <a:r>
              <a:rPr lang="en-US" sz="2400" dirty="0">
                <a:sym typeface="WP Greek Century" pitchFamily="2" charset="2"/>
              </a:rPr>
              <a:t>output to remain constant, the loss of output from using less capital must be matched by the added output produced by using more labor</a:t>
            </a:r>
            <a:r>
              <a:rPr lang="en-US" sz="2400" dirty="0" smtClean="0">
                <a:sym typeface="WP Greek Century" pitchFamily="2" charset="2"/>
              </a:rPr>
              <a:t>.</a:t>
            </a:r>
            <a:endParaRPr lang="en-US" sz="1400" i="1" dirty="0"/>
          </a:p>
          <a:p>
            <a:pPr>
              <a:spcBef>
                <a:spcPts val="16200"/>
              </a:spcBef>
            </a:pPr>
            <a:r>
              <a:rPr lang="en-US" sz="2400" b="1" dirty="0" smtClean="0"/>
              <a:t>marginal rate of technical substitution</a:t>
            </a:r>
            <a:r>
              <a:rPr lang="en-US" sz="2400" b="1" dirty="0" smtClean="0">
                <a:solidFill>
                  <a:srgbClr val="006668"/>
                </a:solidFill>
              </a:rPr>
              <a:t>  </a:t>
            </a:r>
            <a:r>
              <a:rPr lang="en-US" sz="2400" dirty="0" smtClean="0"/>
              <a:t>The rate at which a firm can substitute capital for labor and hold output constant.</a:t>
            </a:r>
            <a:endParaRPr lang="en-US" dirty="0"/>
          </a:p>
        </p:txBody>
      </p:sp>
      <p:pic>
        <p:nvPicPr>
          <p:cNvPr id="2052" name="Picture 4" descr="Equation: delta K times MPk equals minus delta L times MPL&#10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2895600"/>
            <a:ext cx="3176155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Slope of isoquant: delta K over delta L equals minus MPL over MPK&#10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" y="3429000"/>
            <a:ext cx="4275461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884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762000"/>
          </a:xfrm>
        </p:spPr>
        <p:txBody>
          <a:bodyPr/>
          <a:lstStyle/>
          <a:p>
            <a:r>
              <a:rPr lang="en-US" sz="2000" b="1" dirty="0"/>
              <a:t>FIGURE 7A.3  Isocost Lines Showing the Combinations of Capital and Labor Available for $5, $6, and $</a:t>
            </a:r>
            <a:r>
              <a:rPr lang="en-US" sz="2000" b="1" dirty="0" smtClean="0"/>
              <a:t>7</a:t>
            </a:r>
            <a:endParaRPr lang="en-US" sz="2000" b="1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04800" y="2438400"/>
            <a:ext cx="3095297" cy="1297856"/>
          </a:xfrm>
        </p:spPr>
        <p:txBody>
          <a:bodyPr/>
          <a:lstStyle/>
          <a:p>
            <a:pPr marL="0" indent="0">
              <a:buNone/>
            </a:pPr>
            <a:r>
              <a:rPr lang="en-US" sz="1600" dirty="0" smtClean="0"/>
              <a:t>An </a:t>
            </a:r>
            <a:r>
              <a:rPr lang="en-US" sz="1600" dirty="0"/>
              <a:t>isocost line shows all the combinations of capital and labor that are available for a given total </a:t>
            </a:r>
            <a:r>
              <a:rPr lang="en-US" sz="1600" dirty="0" smtClean="0"/>
              <a:t>cost</a:t>
            </a:r>
            <a:r>
              <a:rPr lang="en-US" sz="1600" dirty="0" smtClean="0"/>
              <a:t>.</a:t>
            </a:r>
          </a:p>
          <a:p>
            <a:pPr algn="r" rtl="1"/>
            <a:r>
              <a:rPr lang="ar-JO" dirty="0"/>
              <a:t>خط يوضح جميع التوليفات الممكنة من </a:t>
            </a:r>
            <a:r>
              <a:rPr lang="ar-JO" b="1" dirty="0"/>
              <a:t>العمل </a:t>
            </a:r>
            <a:r>
              <a:rPr lang="en-US" b="1" dirty="0" smtClean="0"/>
              <a:t>L </a:t>
            </a:r>
            <a:r>
              <a:rPr lang="ar-JO" dirty="0" smtClean="0"/>
              <a:t>و</a:t>
            </a:r>
            <a:r>
              <a:rPr lang="ar-JO" b="1" dirty="0" smtClean="0"/>
              <a:t>رأس المال</a:t>
            </a:r>
            <a:r>
              <a:rPr lang="en-US" b="1" dirty="0" smtClean="0"/>
              <a:t>K</a:t>
            </a:r>
            <a:r>
              <a:rPr lang="en-US" dirty="0" smtClean="0"/>
              <a:t> </a:t>
            </a:r>
            <a:r>
              <a:rPr lang="ar-JO" dirty="0"/>
              <a:t>التي يمكن شراؤها </a:t>
            </a:r>
            <a:r>
              <a:rPr lang="ar-JO" b="1" dirty="0"/>
              <a:t>بنفس التكلفة الكلية</a:t>
            </a:r>
            <a:r>
              <a:rPr lang="ar-JO" dirty="0"/>
              <a:t>.</a:t>
            </a:r>
            <a:endParaRPr lang="en-US" dirty="0"/>
          </a:p>
        </p:txBody>
      </p:sp>
      <p:pic>
        <p:nvPicPr>
          <p:cNvPr id="4" name="Picture 3" descr="An x-y graph presents isocost lines showing the combinations of capital and labor available for $5, $6, and $7&#10;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33956" y="1676400"/>
            <a:ext cx="4852844" cy="4652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82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Factor Prices and Input Combinations: Isocosts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3000"/>
              </a:spcBef>
            </a:pPr>
            <a:r>
              <a:rPr lang="en-US" sz="2400" dirty="0" smtClean="0"/>
              <a:t>The equation of the straight line in Figure 7A.3:</a:t>
            </a:r>
          </a:p>
          <a:p>
            <a:pPr>
              <a:spcBef>
                <a:spcPts val="6600"/>
              </a:spcBef>
            </a:pPr>
            <a:r>
              <a:rPr lang="en-US" sz="2400" dirty="0" smtClean="0"/>
              <a:t>Substituting </a:t>
            </a:r>
            <a:r>
              <a:rPr lang="en-US" sz="2400" dirty="0"/>
              <a:t>our data for the lowest isocost line into this general equation, we </a:t>
            </a:r>
            <a:r>
              <a:rPr lang="en-US" sz="2400" dirty="0" smtClean="0"/>
              <a:t>get:</a:t>
            </a:r>
            <a:endParaRPr lang="en-US" sz="2400" i="1" dirty="0" smtClean="0"/>
          </a:p>
          <a:p>
            <a:pPr>
              <a:spcBef>
                <a:spcPts val="6600"/>
              </a:spcBef>
            </a:pPr>
            <a:r>
              <a:rPr lang="en-US" sz="2400" b="1" dirty="0" err="1" smtClean="0"/>
              <a:t>isocost</a:t>
            </a:r>
            <a:r>
              <a:rPr lang="en-US" sz="2400" b="1" dirty="0" smtClean="0"/>
              <a:t> line  </a:t>
            </a:r>
            <a:r>
              <a:rPr lang="en-US" sz="2400" dirty="0" smtClean="0"/>
              <a:t>A graph that shows all the combinations of capital and labor available for a given total cost.</a:t>
            </a:r>
            <a:endParaRPr lang="en-US" dirty="0"/>
          </a:p>
        </p:txBody>
      </p:sp>
      <p:pic>
        <p:nvPicPr>
          <p:cNvPr id="6146" name="Picture 2" descr="Equation: PK times K whole plus PL times L whole equals TC&#10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2082800"/>
            <a:ext cx="33528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 descr="Equation: $1 minus K whole plus $1 minus L equal $5, or K plus L whole equals 5 &#10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699400"/>
            <a:ext cx="5105400" cy="41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6422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b="1" dirty="0"/>
              <a:t>FIGURE 7A.4  Isocost Line Showing All Combinations of Capital and Labor Available for $25  </a:t>
            </a:r>
            <a:endParaRPr lang="en-US" b="1" dirty="0"/>
          </a:p>
        </p:txBody>
      </p:sp>
      <p:pic>
        <p:nvPicPr>
          <p:cNvPr id="5" name="Picture 4" descr="An x-y graph presents an isocost line showing all combinations of capital and labor available for $25&#10;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295400"/>
            <a:ext cx="4327273" cy="4605282"/>
          </a:xfrm>
          <a:prstGeom prst="rect">
            <a:avLst/>
          </a:prstGeom>
        </p:spPr>
      </p:pic>
      <p:sp>
        <p:nvSpPr>
          <p:cNvPr id="7" name="Rectangle 13"/>
          <p:cNvSpPr>
            <a:spLocks noGrp="1" noChangeArrowheads="1"/>
          </p:cNvSpPr>
          <p:nvPr>
            <p:ph type="body" sz="quarter" idx="13"/>
          </p:nvPr>
        </p:nvSpPr>
        <p:spPr bwMode="auto">
          <a:xfrm>
            <a:off x="4658053" y="1447800"/>
            <a:ext cx="443865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rIns="45720"/>
          <a:lstStyle>
            <a:lvl1pPr eaLnBrk="0" hangingPunct="0"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1pPr>
            <a:lvl2pPr marL="742950" indent="-285750" eaLnBrk="0" hangingPunct="0"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2pPr>
            <a:lvl3pPr marL="1143000" indent="-228600" eaLnBrk="0" hangingPunct="0"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3pPr>
            <a:lvl4pPr marL="1600200" indent="-228600" eaLnBrk="0" hangingPunct="0"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4pPr>
            <a:lvl5pPr marL="2057400" indent="-228600" eaLnBrk="0" hangingPunct="0"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5pPr>
            <a:lvl6pPr marL="2514600" indent="-228600" eaLnBrk="0" fontAlgn="base" hangingPunct="0">
              <a:spcBef>
                <a:spcPct val="10000"/>
              </a:spcBef>
              <a:spcAft>
                <a:spcPct val="10000"/>
              </a:spcAft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6pPr>
            <a:lvl7pPr marL="2971800" indent="-228600" eaLnBrk="0" fontAlgn="base" hangingPunct="0">
              <a:spcBef>
                <a:spcPct val="10000"/>
              </a:spcBef>
              <a:spcAft>
                <a:spcPct val="10000"/>
              </a:spcAft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7pPr>
            <a:lvl8pPr marL="3429000" indent="-228600" eaLnBrk="0" fontAlgn="base" hangingPunct="0">
              <a:spcBef>
                <a:spcPct val="10000"/>
              </a:spcBef>
              <a:spcAft>
                <a:spcPct val="10000"/>
              </a:spcAft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8pPr>
            <a:lvl9pPr marL="3886200" indent="-228600" eaLnBrk="0" fontAlgn="base" hangingPunct="0">
              <a:spcBef>
                <a:spcPct val="10000"/>
              </a:spcBef>
              <a:spcAft>
                <a:spcPct val="10000"/>
              </a:spcAft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9pPr>
          </a:lstStyle>
          <a:p>
            <a:pPr marL="0" indent="0" eaLnBrk="1" hangingPunct="1">
              <a:spcBef>
                <a:spcPts val="3600"/>
              </a:spcBef>
              <a:buNone/>
            </a:pPr>
            <a:r>
              <a:rPr lang="en-US" sz="1800" b="0" dirty="0" smtClean="0">
                <a:solidFill>
                  <a:schemeClr val="tx1"/>
                </a:solidFill>
              </a:rPr>
              <a:t>One </a:t>
            </a:r>
            <a:r>
              <a:rPr lang="en-US" sz="1800" b="0" dirty="0">
                <a:solidFill>
                  <a:schemeClr val="tx1"/>
                </a:solidFill>
              </a:rPr>
              <a:t>way to draw an isocost line is to determine the endpoints of that line and draw a line connecting them</a:t>
            </a:r>
            <a:r>
              <a:rPr lang="en-US" sz="1800" b="0" dirty="0" smtClean="0">
                <a:solidFill>
                  <a:schemeClr val="tx1"/>
                </a:solidFill>
              </a:rPr>
              <a:t>.</a:t>
            </a:r>
            <a:endParaRPr lang="en-US" sz="2000" b="0" i="1" dirty="0">
              <a:solidFill>
                <a:schemeClr val="tx1"/>
              </a:solidFill>
              <a:latin typeface="Cambria Math"/>
            </a:endParaRPr>
          </a:p>
        </p:txBody>
      </p:sp>
      <p:pic>
        <p:nvPicPr>
          <p:cNvPr id="3074" name="Picture 2" descr="Slope of isocost line: delta K over delta L equals the minus fraction TC divided by PK over TC divided by PL equals the minus fraction PL over PK&#10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3352800"/>
            <a:ext cx="2857500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0333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Finding the Least-Cost Technology with Isoquants and Isocosts</a:t>
            </a:r>
          </a:p>
        </p:txBody>
      </p:sp>
      <p:pic>
        <p:nvPicPr>
          <p:cNvPr id="4" name="Picture 3" descr="An x-y graph demonstrates finding the least-cost combination of capital and labor to produce 50 units of output&#10;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161" y="1981200"/>
            <a:ext cx="4083978" cy="4038600"/>
          </a:xfrm>
          <a:prstGeom prst="rect">
            <a:avLst/>
          </a:prstGeom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4495800" y="1870075"/>
            <a:ext cx="4108938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rIns="45720"/>
          <a:lstStyle>
            <a:lvl1pPr eaLnBrk="0" hangingPunct="0"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1pPr>
            <a:lvl2pPr marL="742950" indent="-285750" eaLnBrk="0" hangingPunct="0"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2pPr>
            <a:lvl3pPr marL="1143000" indent="-228600" eaLnBrk="0" hangingPunct="0"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3pPr>
            <a:lvl4pPr marL="1600200" indent="-228600" eaLnBrk="0" hangingPunct="0"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4pPr>
            <a:lvl5pPr marL="2057400" indent="-228600" eaLnBrk="0" hangingPunct="0"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5pPr>
            <a:lvl6pPr marL="2514600" indent="-228600" eaLnBrk="0" fontAlgn="base" hangingPunct="0">
              <a:spcBef>
                <a:spcPct val="10000"/>
              </a:spcBef>
              <a:spcAft>
                <a:spcPct val="10000"/>
              </a:spcAft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6pPr>
            <a:lvl7pPr marL="2971800" indent="-228600" eaLnBrk="0" fontAlgn="base" hangingPunct="0">
              <a:spcBef>
                <a:spcPct val="10000"/>
              </a:spcBef>
              <a:spcAft>
                <a:spcPct val="10000"/>
              </a:spcAft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7pPr>
            <a:lvl8pPr marL="3429000" indent="-228600" eaLnBrk="0" fontAlgn="base" hangingPunct="0">
              <a:spcBef>
                <a:spcPct val="10000"/>
              </a:spcBef>
              <a:spcAft>
                <a:spcPct val="10000"/>
              </a:spcAft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8pPr>
            <a:lvl9pPr marL="3886200" indent="-228600" eaLnBrk="0" fontAlgn="base" hangingPunct="0">
              <a:spcBef>
                <a:spcPct val="10000"/>
              </a:spcBef>
              <a:spcAft>
                <a:spcPct val="10000"/>
              </a:spcAft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9pPr>
          </a:lstStyle>
          <a:p>
            <a:pPr eaLnBrk="1" hangingPunct="1"/>
            <a:r>
              <a:rPr lang="en-US" sz="1800" dirty="0" smtClean="0">
                <a:solidFill>
                  <a:schemeClr val="tx1"/>
                </a:solidFill>
              </a:rPr>
              <a:t>FIGURE </a:t>
            </a:r>
            <a:r>
              <a:rPr lang="en-US" sz="1800" dirty="0">
                <a:solidFill>
                  <a:schemeClr val="tx1"/>
                </a:solidFill>
              </a:rPr>
              <a:t>7A.5  Finding the Least-Cost Combination of Capital and Labor to Produce 50 Units of Output  </a:t>
            </a:r>
            <a:endParaRPr lang="en-US" sz="1800" dirty="0" smtClean="0">
              <a:solidFill>
                <a:schemeClr val="tx1"/>
              </a:solidFill>
            </a:endParaRPr>
          </a:p>
          <a:p>
            <a:pPr eaLnBrk="1" hangingPunct="1"/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51218" y="2895600"/>
            <a:ext cx="3962400" cy="2971800"/>
          </a:xfrm>
        </p:spPr>
        <p:txBody>
          <a:bodyPr/>
          <a:lstStyle/>
          <a:p>
            <a:pPr marL="0" indent="0">
              <a:lnSpc>
                <a:spcPct val="105000"/>
              </a:lnSpc>
              <a:spcBef>
                <a:spcPts val="1800"/>
              </a:spcBef>
              <a:spcAft>
                <a:spcPct val="0"/>
              </a:spcAft>
              <a:buNone/>
            </a:pPr>
            <a:r>
              <a:rPr lang="en-US" sz="1800" dirty="0" smtClean="0"/>
              <a:t>Profit-maximizing </a:t>
            </a:r>
            <a:r>
              <a:rPr lang="en-US" sz="1800" dirty="0"/>
              <a:t>firms will minimize costs by producing their chosen level of output with the technology represented by the point at which the </a:t>
            </a:r>
            <a:r>
              <a:rPr lang="en-US" sz="1800" dirty="0">
                <a:solidFill>
                  <a:srgbClr val="FF0000"/>
                </a:solidFill>
              </a:rPr>
              <a:t>isoquant is </a:t>
            </a:r>
            <a:r>
              <a:rPr lang="en-US" sz="1800" dirty="0" smtClean="0">
                <a:solidFill>
                  <a:srgbClr val="FF0000"/>
                </a:solidFill>
              </a:rPr>
              <a:t>tangent </a:t>
            </a:r>
            <a:r>
              <a:rPr lang="en-US" sz="1800" dirty="0">
                <a:solidFill>
                  <a:srgbClr val="FF0000"/>
                </a:solidFill>
              </a:rPr>
              <a:t>to an isocost line. </a:t>
            </a:r>
          </a:p>
          <a:p>
            <a:pPr marL="0" indent="0">
              <a:lnSpc>
                <a:spcPct val="105000"/>
              </a:lnSpc>
              <a:spcBef>
                <a:spcPts val="1800"/>
              </a:spcBef>
              <a:spcAft>
                <a:spcPct val="0"/>
              </a:spcAft>
              <a:buNone/>
            </a:pPr>
            <a:r>
              <a:rPr lang="en-US" sz="1800" dirty="0"/>
              <a:t>Here the cost-minimizing technology—3 units of capital and 3 units of </a:t>
            </a:r>
            <a:r>
              <a:rPr lang="en-US" sz="1800" dirty="0" smtClean="0"/>
              <a:t>labor—is </a:t>
            </a:r>
            <a:r>
              <a:rPr lang="en-US" sz="1800" dirty="0"/>
              <a:t>represented by point </a:t>
            </a:r>
            <a:r>
              <a:rPr lang="en-US" sz="1800" i="1" dirty="0"/>
              <a:t>C</a:t>
            </a:r>
            <a:r>
              <a:rPr lang="en-US" sz="1800" dirty="0" smtClean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510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3174" y="443162"/>
            <a:ext cx="3733800" cy="1066800"/>
          </a:xfrm>
        </p:spPr>
        <p:txBody>
          <a:bodyPr/>
          <a:lstStyle/>
          <a:p>
            <a:pPr rtl="0" eaLnBrk="1" latinLnBrk="0" hangingPunct="1"/>
            <a:r>
              <a:rPr lang="en-US" sz="1800" b="1" kern="1200" dirty="0" smtClean="0">
                <a:solidFill>
                  <a:srgbClr val="000000"/>
                </a:solidFill>
                <a:effectLst/>
                <a:latin typeface="Arial"/>
              </a:rPr>
              <a:t>FIGURE 7A.6  Minimizing Cost of Production for </a:t>
            </a:r>
            <a:r>
              <a:rPr lang="en-US" sz="1800" b="1" i="1" kern="1200" dirty="0" err="1" smtClean="0">
                <a:solidFill>
                  <a:srgbClr val="000000"/>
                </a:solidFill>
                <a:effectLst/>
                <a:latin typeface="Arial"/>
              </a:rPr>
              <a:t>q</a:t>
            </a:r>
            <a:r>
              <a:rPr lang="en-US" sz="1800" b="1" i="1" kern="1200" baseline="-25000" dirty="0" err="1" smtClean="0">
                <a:solidFill>
                  <a:srgbClr val="000000"/>
                </a:solidFill>
                <a:effectLst/>
                <a:latin typeface="Arial"/>
              </a:rPr>
              <a:t>X</a:t>
            </a:r>
            <a:r>
              <a:rPr lang="en-US" sz="1800" b="1" kern="1200" dirty="0" smtClean="0">
                <a:solidFill>
                  <a:srgbClr val="000000"/>
                </a:solidFill>
                <a:effectLst/>
                <a:latin typeface="Arial"/>
              </a:rPr>
              <a:t> = 50, </a:t>
            </a:r>
            <a:r>
              <a:rPr lang="en-US" sz="1800" b="1" i="1" kern="1200" dirty="0" err="1" smtClean="0">
                <a:solidFill>
                  <a:srgbClr val="000000"/>
                </a:solidFill>
                <a:effectLst/>
                <a:latin typeface="Arial"/>
              </a:rPr>
              <a:t>q</a:t>
            </a:r>
            <a:r>
              <a:rPr lang="en-US" sz="1800" b="1" i="1" kern="1200" baseline="-25000" dirty="0" err="1" smtClean="0">
                <a:solidFill>
                  <a:srgbClr val="000000"/>
                </a:solidFill>
                <a:effectLst/>
                <a:latin typeface="Arial"/>
              </a:rPr>
              <a:t>X</a:t>
            </a:r>
            <a:r>
              <a:rPr lang="en-US" sz="1800" b="1" kern="1200" dirty="0" smtClean="0">
                <a:solidFill>
                  <a:srgbClr val="000000"/>
                </a:solidFill>
                <a:effectLst/>
                <a:latin typeface="Arial"/>
              </a:rPr>
              <a:t> = 100, and </a:t>
            </a:r>
            <a:r>
              <a:rPr lang="en-US" sz="1800" b="1" i="1" kern="1200" dirty="0" err="1" smtClean="0">
                <a:solidFill>
                  <a:srgbClr val="000000"/>
                </a:solidFill>
                <a:effectLst/>
                <a:latin typeface="Arial"/>
              </a:rPr>
              <a:t>q</a:t>
            </a:r>
            <a:r>
              <a:rPr lang="en-US" sz="1800" b="1" i="1" kern="1200" baseline="-25000" dirty="0" err="1" smtClean="0">
                <a:solidFill>
                  <a:srgbClr val="000000"/>
                </a:solidFill>
                <a:effectLst/>
                <a:latin typeface="Arial"/>
              </a:rPr>
              <a:t>X</a:t>
            </a:r>
            <a:r>
              <a:rPr lang="en-US" sz="1800" b="1" kern="1200" dirty="0" smtClean="0">
                <a:solidFill>
                  <a:srgbClr val="000000"/>
                </a:solidFill>
                <a:effectLst/>
                <a:latin typeface="Arial"/>
              </a:rPr>
              <a:t> = 150</a:t>
            </a:r>
            <a:endParaRPr lang="en-US" dirty="0"/>
          </a:p>
        </p:txBody>
      </p:sp>
      <p:pic>
        <p:nvPicPr>
          <p:cNvPr id="5" name="Picture 4" descr="An x-y graph demonstrates minimizing cost of production for qx = 50, qx = 100, and qx = 150&#10;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2850" y="1509962"/>
            <a:ext cx="4034449" cy="3842838"/>
          </a:xfrm>
          <a:prstGeom prst="rect">
            <a:avLst/>
          </a:prstGeom>
        </p:spPr>
      </p:pic>
      <p:sp>
        <p:nvSpPr>
          <p:cNvPr id="8" name="Rectangle 37"/>
          <p:cNvSpPr>
            <a:spLocks noChangeArrowheads="1"/>
          </p:cNvSpPr>
          <p:nvPr/>
        </p:nvSpPr>
        <p:spPr bwMode="auto">
          <a:xfrm>
            <a:off x="4544291" y="461962"/>
            <a:ext cx="3886200" cy="83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rIns="45720"/>
          <a:lstStyle>
            <a:lvl1pPr eaLnBrk="0" hangingPunct="0"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1pPr>
            <a:lvl2pPr marL="742950" indent="-285750" eaLnBrk="0" hangingPunct="0"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2pPr>
            <a:lvl3pPr marL="1143000" indent="-228600" eaLnBrk="0" hangingPunct="0"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3pPr>
            <a:lvl4pPr marL="1600200" indent="-228600" eaLnBrk="0" hangingPunct="0"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4pPr>
            <a:lvl5pPr marL="2057400" indent="-228600" eaLnBrk="0" hangingPunct="0"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5pPr>
            <a:lvl6pPr marL="2514600" indent="-228600" eaLnBrk="0" fontAlgn="base" hangingPunct="0">
              <a:spcBef>
                <a:spcPct val="10000"/>
              </a:spcBef>
              <a:spcAft>
                <a:spcPct val="10000"/>
              </a:spcAft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6pPr>
            <a:lvl7pPr marL="2971800" indent="-228600" eaLnBrk="0" fontAlgn="base" hangingPunct="0">
              <a:spcBef>
                <a:spcPct val="10000"/>
              </a:spcBef>
              <a:spcAft>
                <a:spcPct val="10000"/>
              </a:spcAft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7pPr>
            <a:lvl8pPr marL="3429000" indent="-228600" eaLnBrk="0" fontAlgn="base" hangingPunct="0">
              <a:spcBef>
                <a:spcPct val="10000"/>
              </a:spcBef>
              <a:spcAft>
                <a:spcPct val="10000"/>
              </a:spcAft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8pPr>
            <a:lvl9pPr marL="3886200" indent="-228600" eaLnBrk="0" fontAlgn="base" hangingPunct="0">
              <a:spcBef>
                <a:spcPct val="10000"/>
              </a:spcBef>
              <a:spcAft>
                <a:spcPct val="10000"/>
              </a:spcAft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9pPr>
          </a:lstStyle>
          <a:p>
            <a:pPr eaLnBrk="1" hangingPunct="1"/>
            <a:r>
              <a:rPr lang="en-US" sz="1800" dirty="0" smtClean="0">
                <a:solidFill>
                  <a:schemeClr val="tx1"/>
                </a:solidFill>
              </a:rPr>
              <a:t>FIGURE </a:t>
            </a:r>
            <a:r>
              <a:rPr lang="en-US" sz="1800" dirty="0">
                <a:solidFill>
                  <a:schemeClr val="tx1"/>
                </a:solidFill>
              </a:rPr>
              <a:t>7A.7  A Cost Curve Shows the </a:t>
            </a:r>
            <a:r>
              <a:rPr lang="en-US" sz="1800" i="1" dirty="0">
                <a:solidFill>
                  <a:schemeClr val="tx1"/>
                </a:solidFill>
              </a:rPr>
              <a:t>Minimum </a:t>
            </a:r>
            <a:r>
              <a:rPr lang="en-US" sz="1800" dirty="0">
                <a:solidFill>
                  <a:schemeClr val="tx1"/>
                </a:solidFill>
              </a:rPr>
              <a:t>Cost of Producing Each Level of Output </a:t>
            </a:r>
          </a:p>
        </p:txBody>
      </p:sp>
      <p:pic>
        <p:nvPicPr>
          <p:cNvPr id="6" name="Picture 5" descr="An x-y graph presents a cost curve showing the minimum cost of producing each level of output&#10;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84964" y="1509963"/>
            <a:ext cx="4010891" cy="3842837"/>
          </a:xfrm>
          <a:prstGeom prst="rect">
            <a:avLst/>
          </a:prstGeom>
        </p:spPr>
      </p:pic>
      <p:sp>
        <p:nvSpPr>
          <p:cNvPr id="10" name="Text Box 12"/>
          <p:cNvSpPr txBox="1">
            <a:spLocks noGrp="1" noChangeArrowheads="1"/>
          </p:cNvSpPr>
          <p:nvPr>
            <p:ph type="body" sz="quarter" idx="13"/>
          </p:nvPr>
        </p:nvSpPr>
        <p:spPr bwMode="auto">
          <a:xfrm rot="10800000">
            <a:off x="457200" y="5557296"/>
            <a:ext cx="8445500" cy="872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wrap="square">
            <a:spAutoFit/>
          </a:bodyPr>
          <a:lstStyle>
            <a:lvl1pPr eaLnBrk="0" hangingPunct="0"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1pPr>
            <a:lvl2pPr marL="742950" indent="-285750" eaLnBrk="0" hangingPunct="0"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2pPr>
            <a:lvl3pPr marL="1143000" indent="-228600" eaLnBrk="0" hangingPunct="0"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3pPr>
            <a:lvl4pPr marL="1600200" indent="-228600" eaLnBrk="0" hangingPunct="0"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4pPr>
            <a:lvl5pPr marL="2057400" indent="-228600" eaLnBrk="0" hangingPunct="0"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5pPr>
            <a:lvl6pPr marL="2514600" indent="-228600" eaLnBrk="0" fontAlgn="base" hangingPunct="0">
              <a:spcBef>
                <a:spcPct val="10000"/>
              </a:spcBef>
              <a:spcAft>
                <a:spcPct val="10000"/>
              </a:spcAft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6pPr>
            <a:lvl7pPr marL="2971800" indent="-228600" eaLnBrk="0" fontAlgn="base" hangingPunct="0">
              <a:spcBef>
                <a:spcPct val="10000"/>
              </a:spcBef>
              <a:spcAft>
                <a:spcPct val="10000"/>
              </a:spcAft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7pPr>
            <a:lvl8pPr marL="3429000" indent="-228600" eaLnBrk="0" fontAlgn="base" hangingPunct="0">
              <a:spcBef>
                <a:spcPct val="10000"/>
              </a:spcBef>
              <a:spcAft>
                <a:spcPct val="10000"/>
              </a:spcAft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8pPr>
            <a:lvl9pPr marL="3886200" indent="-228600" eaLnBrk="0" fontAlgn="base" hangingPunct="0">
              <a:spcBef>
                <a:spcPct val="10000"/>
              </a:spcBef>
              <a:spcAft>
                <a:spcPct val="10000"/>
              </a:spcAft>
              <a:defRPr sz="1200" b="1">
                <a:solidFill>
                  <a:srgbClr val="7D0013"/>
                </a:solidFill>
                <a:latin typeface="Arial" panose="020B0604020202020204" pitchFamily="34" charset="0"/>
                <a:sym typeface="Wingdings 3" panose="05040102010807070707" pitchFamily="18" charset="2"/>
              </a:defRPr>
            </a:lvl9pPr>
          </a:lstStyle>
          <a:p>
            <a:pPr eaLnBrk="1" hangingPunct="1">
              <a:lnSpc>
                <a:spcPct val="10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800" b="0" dirty="0">
                <a:solidFill>
                  <a:schemeClr val="tx1"/>
                </a:solidFill>
              </a:rPr>
              <a:t>Plotting a series of cost-minimizing combinations of inputs—shown in Figure </a:t>
            </a:r>
            <a:r>
              <a:rPr lang="en-US" sz="1800" b="0" dirty="0" smtClean="0">
                <a:solidFill>
                  <a:schemeClr val="tx1"/>
                </a:solidFill>
              </a:rPr>
              <a:t>7A.6 </a:t>
            </a:r>
            <a:r>
              <a:rPr lang="en-US" sz="1800" b="0" dirty="0">
                <a:solidFill>
                  <a:schemeClr val="tx1"/>
                </a:solidFill>
              </a:rPr>
              <a:t>as points </a:t>
            </a:r>
            <a:r>
              <a:rPr lang="en-US" sz="1800" b="0" i="1" dirty="0">
                <a:solidFill>
                  <a:schemeClr val="tx1"/>
                </a:solidFill>
              </a:rPr>
              <a:t>A</a:t>
            </a:r>
            <a:r>
              <a:rPr lang="en-US" sz="1800" b="0" dirty="0">
                <a:solidFill>
                  <a:schemeClr val="tx1"/>
                </a:solidFill>
              </a:rPr>
              <a:t>, </a:t>
            </a:r>
            <a:r>
              <a:rPr lang="en-US" sz="1800" b="0" i="1" dirty="0">
                <a:solidFill>
                  <a:schemeClr val="tx1"/>
                </a:solidFill>
              </a:rPr>
              <a:t>B</a:t>
            </a:r>
            <a:r>
              <a:rPr lang="en-US" sz="1800" b="0" dirty="0">
                <a:solidFill>
                  <a:schemeClr val="tx1"/>
                </a:solidFill>
              </a:rPr>
              <a:t>, and </a:t>
            </a:r>
            <a:r>
              <a:rPr lang="en-US" sz="1800" b="0" i="1" dirty="0" smtClean="0">
                <a:solidFill>
                  <a:schemeClr val="tx1"/>
                </a:solidFill>
              </a:rPr>
              <a:t>C</a:t>
            </a:r>
            <a:r>
              <a:rPr lang="en-US" sz="1800" b="0" dirty="0" smtClean="0">
                <a:solidFill>
                  <a:schemeClr val="tx1"/>
                </a:solidFill>
              </a:rPr>
              <a:t>—on </a:t>
            </a:r>
            <a:r>
              <a:rPr lang="en-US" sz="1800" b="0" dirty="0">
                <a:solidFill>
                  <a:schemeClr val="tx1"/>
                </a:solidFill>
              </a:rPr>
              <a:t>a separate graph results in a </a:t>
            </a:r>
            <a:r>
              <a:rPr lang="en-US" sz="1800" b="0" i="1" dirty="0">
                <a:solidFill>
                  <a:schemeClr val="tx1"/>
                </a:solidFill>
              </a:rPr>
              <a:t>cost curve</a:t>
            </a:r>
            <a:r>
              <a:rPr lang="en-US" sz="1800" b="0" dirty="0">
                <a:solidFill>
                  <a:schemeClr val="tx1"/>
                </a:solidFill>
              </a:rPr>
              <a:t> like the one shown in Figure 7A.7. </a:t>
            </a:r>
          </a:p>
        </p:txBody>
      </p:sp>
    </p:spTree>
    <p:extLst>
      <p:ext uri="{BB962C8B-B14F-4D97-AF65-F5344CB8AC3E}">
        <p14:creationId xmlns:p14="http://schemas.microsoft.com/office/powerpoint/2010/main" val="2584081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508 Lecture">
  <a:themeElements>
    <a:clrScheme name="Office">
      <a:dk1>
        <a:sysClr val="windowText" lastClr="000000"/>
      </a:dk1>
      <a:lt1>
        <a:sysClr val="window" lastClr="FFFFFF"/>
      </a:lt1>
      <a:dk2>
        <a:srgbClr val="000000"/>
      </a:dk2>
      <a:lt2>
        <a:srgbClr val="EEEEEE"/>
      </a:lt2>
      <a:accent1>
        <a:srgbClr val="3C1581"/>
      </a:accent1>
      <a:accent2>
        <a:srgbClr val="1A6C7C"/>
      </a:accent2>
      <a:accent3>
        <a:srgbClr val="CC730D"/>
      </a:accent3>
      <a:accent4>
        <a:srgbClr val="B2AA00"/>
      </a:accent4>
      <a:accent5>
        <a:srgbClr val="1B9332"/>
      </a:accent5>
      <a:accent6>
        <a:srgbClr val="7F7F7F"/>
      </a:accent6>
      <a:hlink>
        <a:srgbClr val="3C1581"/>
      </a:hlink>
      <a:folHlink>
        <a:srgbClr val="7F7F7F"/>
      </a:folHlink>
    </a:clrScheme>
    <a:fontScheme name="Office Classic 2">
      <a:majorFont>
        <a:latin typeface="Arial"/>
        <a:ea typeface=""/>
        <a:cs typeface=""/>
        <a:font script="Jpan" typeface="Arial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Arial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sz="20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2000" dirty="0" err="1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1_508 Lecture">
  <a:themeElements>
    <a:clrScheme name="Office">
      <a:dk1>
        <a:sysClr val="windowText" lastClr="000000"/>
      </a:dk1>
      <a:lt1>
        <a:sysClr val="window" lastClr="FFFFFF"/>
      </a:lt1>
      <a:dk2>
        <a:srgbClr val="000000"/>
      </a:dk2>
      <a:lt2>
        <a:srgbClr val="EEEEEE"/>
      </a:lt2>
      <a:accent1>
        <a:srgbClr val="3C1581"/>
      </a:accent1>
      <a:accent2>
        <a:srgbClr val="1A6C7C"/>
      </a:accent2>
      <a:accent3>
        <a:srgbClr val="CC730D"/>
      </a:accent3>
      <a:accent4>
        <a:srgbClr val="B2AA00"/>
      </a:accent4>
      <a:accent5>
        <a:srgbClr val="1B9332"/>
      </a:accent5>
      <a:accent6>
        <a:srgbClr val="7F7F7F"/>
      </a:accent6>
      <a:hlink>
        <a:srgbClr val="3C1581"/>
      </a:hlink>
      <a:folHlink>
        <a:srgbClr val="7F7F7F"/>
      </a:folHlink>
    </a:clrScheme>
    <a:fontScheme name="Office Classic 2">
      <a:majorFont>
        <a:latin typeface="Arial"/>
        <a:ea typeface=""/>
        <a:cs typeface=""/>
        <a:font script="Jpan" typeface="Arial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Arial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sz="20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2000" dirty="0" err="1" smtClean="0"/>
        </a:defPPr>
      </a:lstStyle>
    </a:tx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9F69E532F7700489650E8884352744B" ma:contentTypeVersion="2" ma:contentTypeDescription="Create a new document." ma:contentTypeScope="" ma:versionID="21162a73ebbf51e266aa4ff675492cb4">
  <xsd:schema xmlns:xsd="http://www.w3.org/2001/XMLSchema" xmlns:xs="http://www.w3.org/2001/XMLSchema" xmlns:p="http://schemas.microsoft.com/office/2006/metadata/properties" xmlns:ns2="63c88581-66d3-4c4b-b17e-ac5147f914c3" targetNamespace="http://schemas.microsoft.com/office/2006/metadata/properties" ma:root="true" ma:fieldsID="669e074ff02c088f785d451df36e0a5a" ns2:_="">
    <xsd:import namespace="63c88581-66d3-4c4b-b17e-ac5147f914c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c88581-66d3-4c4b-b17e-ac5147f914c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537DA64-C2EF-4D4C-B1DA-506083BCF764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C245087B-85B4-47AE-A720-4E89F7A56F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c88581-66d3-4c4b-b17e-ac5147f914c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64A3EAC-83C6-4DD6-882F-BF7CA8B9B72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3755</TotalTime>
  <Words>3198</Words>
  <Application>Microsoft Office PowerPoint</Application>
  <PresentationFormat>On-screen Show (4:3)</PresentationFormat>
  <Paragraphs>368</Paragraphs>
  <Slides>54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54</vt:i4>
      </vt:variant>
    </vt:vector>
  </HeadingPairs>
  <TitlesOfParts>
    <vt:vector size="64" baseType="lpstr">
      <vt:lpstr>Arial</vt:lpstr>
      <vt:lpstr>Calibri</vt:lpstr>
      <vt:lpstr>Cambria Math</vt:lpstr>
      <vt:lpstr>Symbol</vt:lpstr>
      <vt:lpstr>Verdana</vt:lpstr>
      <vt:lpstr>Wingdings</vt:lpstr>
      <vt:lpstr>Wingdings 3</vt:lpstr>
      <vt:lpstr>WP Greek Century</vt:lpstr>
      <vt:lpstr>508 Lecture</vt:lpstr>
      <vt:lpstr>1_508 Lecture</vt:lpstr>
      <vt:lpstr>Principles of Microeconomics</vt:lpstr>
      <vt:lpstr>Chapter Outline and Learning Objectives</vt:lpstr>
      <vt:lpstr>Chapter 7  The Production Process: The Behavior of Profit-Maximizing Firms</vt:lpstr>
      <vt:lpstr>The Behavior of Profit-Maximizing Firms</vt:lpstr>
      <vt:lpstr>PowerPoint Presentation</vt:lpstr>
      <vt:lpstr>PowerPoint Presentation</vt:lpstr>
      <vt:lpstr>Profits and Economics Costs (1 of 3)</vt:lpstr>
      <vt:lpstr>Profits and Economics Costs (2 of 3)</vt:lpstr>
      <vt:lpstr>Profits and Economics Costs (2 of 3)</vt:lpstr>
      <vt:lpstr>costs</vt:lpstr>
      <vt:lpstr>PowerPoint Presentation</vt:lpstr>
      <vt:lpstr>Profits and Economics Costs (3 of 3)</vt:lpstr>
      <vt:lpstr>PowerPoint Presentation</vt:lpstr>
      <vt:lpstr>PowerPoint Presentation</vt:lpstr>
      <vt:lpstr>TABLE 7.1  Calculating Total Revenue, Total Cost, and Profit</vt:lpstr>
      <vt:lpstr>Short-Run versus Long-Run Decisions</vt:lpstr>
      <vt:lpstr>PowerPoint Presentation</vt:lpstr>
      <vt:lpstr>PowerPoint Presentation</vt:lpstr>
      <vt:lpstr>The Bases of Decisions: Market Price of Outputs, Available Technology, and Input Prices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FIGURE 7.2  Determining the Optimal Method of Production</vt:lpstr>
      <vt:lpstr>The Production Process</vt:lpstr>
      <vt:lpstr>PowerPoint Presentation</vt:lpstr>
      <vt:lpstr>PowerPoint Presentation</vt:lpstr>
      <vt:lpstr>Production Functions: Total Product, Marginal Product, and Average Product (1 of 3)</vt:lpstr>
      <vt:lpstr>TABLE 7.2  Production Function</vt:lpstr>
      <vt:lpstr>Production Functions: Total Product, Marginal Product, and Average Product (2 of 3)</vt:lpstr>
      <vt:lpstr>PowerPoint Presentation</vt:lpstr>
      <vt:lpstr>PowerPoint Presentation</vt:lpstr>
      <vt:lpstr>FIGURE 7.3  Production Function for Sandwiches</vt:lpstr>
      <vt:lpstr>Production Functions: Total Product, Marginal Product, and Average Product (3 of 3)</vt:lpstr>
      <vt:lpstr>PowerPoint Presentation</vt:lpstr>
      <vt:lpstr>PowerPoint Presentation</vt:lpstr>
      <vt:lpstr>  FIGURE 7.4  Total Average and Marginal Product</vt:lpstr>
      <vt:lpstr>Production Functions with Two Variable Factors of Production (1 of 2)</vt:lpstr>
      <vt:lpstr>PowerPoint Presentation</vt:lpstr>
      <vt:lpstr>Production Functions with Two Variable Factors of Production (2 of 2)</vt:lpstr>
      <vt:lpstr>PowerPoint Presentation</vt:lpstr>
      <vt:lpstr>ECONOMICS IN PRACTICE</vt:lpstr>
      <vt:lpstr>Choice of Technology</vt:lpstr>
      <vt:lpstr>PowerPoint Presentation</vt:lpstr>
      <vt:lpstr>CHAPTER 7 APPENDIX: Isoquants and Isocosts</vt:lpstr>
      <vt:lpstr>TABLE 7A.1  Alternative Combinations of Capital (K) and Labor (L) Required to Produce 50, 100, and 150 Units of Output</vt:lpstr>
      <vt:lpstr>FIGURE 7A.2  The Slope of an Isoquant Is Equal to the Ratio  of MPL to MPK</vt:lpstr>
      <vt:lpstr>New Look at Technology: Isoquants</vt:lpstr>
      <vt:lpstr>FIGURE 7A.3  Isocost Lines Showing the Combinations of Capital and Labor Available for $5, $6, and $7</vt:lpstr>
      <vt:lpstr>Factor Prices and Input Combinations: Isocosts</vt:lpstr>
      <vt:lpstr>FIGURE 7A.4  Isocost Line Showing All Combinations of Capital and Labor Available for $25  </vt:lpstr>
      <vt:lpstr>Finding the Least-Cost Technology with Isoquants and Isocosts</vt:lpstr>
      <vt:lpstr>FIGURE 7A.6  Minimizing Cost of Production for qX = 50, qX = 100, and qX = 150</vt:lpstr>
    </vt:vector>
  </TitlesOfParts>
  <Company>Pearson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Principles of Economics, Case/Fair/Oster, Eleventh Edition</dc:title>
  <dc:subject>Chapter 2  The Scope and Method of Economics</dc:subject>
  <dc:creator>Jim Lee</dc:creator>
  <cp:keywords>Economics</cp:keywords>
  <cp:lastModifiedBy>dfrgdtrgr@outlook.com</cp:lastModifiedBy>
  <cp:revision>516</cp:revision>
  <dcterms:created xsi:type="dcterms:W3CDTF">2014-10-10T17:07:42Z</dcterms:created>
  <dcterms:modified xsi:type="dcterms:W3CDTF">2026-02-21T13:27:10Z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0x01010099F69E532F7700489650E8884352744B</vt:lpwstr>
  </property>
</Properties>
</file>