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65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A579F35-3E0E-4368-950D-A2ED2C60C111}" type="datetimeFigureOut">
              <a:rPr lang="en-US" smtClean="0"/>
              <a:t>1/18/2026</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1B6D8881-E58A-4A4D-B8AB-05AE6F63A40D}" type="slidenum">
              <a:rPr lang="en-US" smtClean="0"/>
              <a:t>‹#›</a:t>
            </a:fld>
            <a:endParaRPr lang="en-US"/>
          </a:p>
        </p:txBody>
      </p:sp>
    </p:spTree>
    <p:extLst>
      <p:ext uri="{BB962C8B-B14F-4D97-AF65-F5344CB8AC3E}">
        <p14:creationId xmlns:p14="http://schemas.microsoft.com/office/powerpoint/2010/main" val="9024034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A579F35-3E0E-4368-950D-A2ED2C60C111}" type="datetimeFigureOut">
              <a:rPr lang="en-US" smtClean="0"/>
              <a:t>1/18/2026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B6D8881-E58A-4A4D-B8AB-05AE6F63A40D}" type="slidenum">
              <a:rPr lang="en-US" smtClean="0"/>
              <a:t>‹#›</a:t>
            </a:fld>
            <a:endParaRPr lang="en-US"/>
          </a:p>
        </p:txBody>
      </p:sp>
    </p:spTree>
    <p:extLst>
      <p:ext uri="{BB962C8B-B14F-4D97-AF65-F5344CB8AC3E}">
        <p14:creationId xmlns:p14="http://schemas.microsoft.com/office/powerpoint/2010/main" val="42102670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A579F35-3E0E-4368-950D-A2ED2C60C111}" type="datetimeFigureOut">
              <a:rPr lang="en-US" smtClean="0"/>
              <a:t>1/18/2026</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B6D8881-E58A-4A4D-B8AB-05AE6F63A40D}" type="slidenum">
              <a:rPr lang="en-US" smtClean="0"/>
              <a:t>‹#›</a:t>
            </a:fld>
            <a:endParaRPr lang="en-US"/>
          </a:p>
        </p:txBody>
      </p:sp>
    </p:spTree>
    <p:extLst>
      <p:ext uri="{BB962C8B-B14F-4D97-AF65-F5344CB8AC3E}">
        <p14:creationId xmlns:p14="http://schemas.microsoft.com/office/powerpoint/2010/main" val="24468730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A579F35-3E0E-4368-950D-A2ED2C60C111}" type="datetimeFigureOut">
              <a:rPr lang="en-US" smtClean="0"/>
              <a:t>1/18/2026</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1B6D8881-E58A-4A4D-B8AB-05AE6F63A40D}" type="slidenum">
              <a:rPr lang="en-US" smtClean="0"/>
              <a:t>‹#›</a:t>
            </a:fld>
            <a:endParaRPr lang="en-US"/>
          </a:p>
        </p:txBody>
      </p:sp>
    </p:spTree>
    <p:extLst>
      <p:ext uri="{BB962C8B-B14F-4D97-AF65-F5344CB8AC3E}">
        <p14:creationId xmlns:p14="http://schemas.microsoft.com/office/powerpoint/2010/main" val="2201507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A579F35-3E0E-4368-950D-A2ED2C60C111}" type="datetimeFigureOut">
              <a:rPr lang="en-US" smtClean="0"/>
              <a:t>1/18/2026</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1B6D8881-E58A-4A4D-B8AB-05AE6F63A40D}" type="slidenum">
              <a:rPr lang="en-US" smtClean="0"/>
              <a:t>‹#›</a:t>
            </a:fld>
            <a:endParaRPr lang="en-US"/>
          </a:p>
        </p:txBody>
      </p:sp>
    </p:spTree>
    <p:extLst>
      <p:ext uri="{BB962C8B-B14F-4D97-AF65-F5344CB8AC3E}">
        <p14:creationId xmlns:p14="http://schemas.microsoft.com/office/powerpoint/2010/main" val="21555845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A579F35-3E0E-4368-950D-A2ED2C60C111}" type="datetimeFigureOut">
              <a:rPr lang="en-US" smtClean="0"/>
              <a:t>1/18/2026</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1B6D8881-E58A-4A4D-B8AB-05AE6F63A40D}" type="slidenum">
              <a:rPr lang="en-US" smtClean="0"/>
              <a:t>‹#›</a:t>
            </a:fld>
            <a:endParaRPr lang="en-US"/>
          </a:p>
        </p:txBody>
      </p:sp>
    </p:spTree>
    <p:extLst>
      <p:ext uri="{BB962C8B-B14F-4D97-AF65-F5344CB8AC3E}">
        <p14:creationId xmlns:p14="http://schemas.microsoft.com/office/powerpoint/2010/main" val="37869859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579F35-3E0E-4368-950D-A2ED2C60C111}" type="datetimeFigureOut">
              <a:rPr lang="en-US" smtClean="0"/>
              <a:t>1/18/2026</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1B6D8881-E58A-4A4D-B8AB-05AE6F63A40D}" type="slidenum">
              <a:rPr lang="en-US" smtClean="0"/>
              <a:t>‹#›</a:t>
            </a:fld>
            <a:endParaRPr lang="en-US"/>
          </a:p>
        </p:txBody>
      </p:sp>
    </p:spTree>
    <p:extLst>
      <p:ext uri="{BB962C8B-B14F-4D97-AF65-F5344CB8AC3E}">
        <p14:creationId xmlns:p14="http://schemas.microsoft.com/office/powerpoint/2010/main" val="3898822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579F35-3E0E-4368-950D-A2ED2C60C111}" type="datetimeFigureOut">
              <a:rPr lang="en-US" smtClean="0"/>
              <a:t>1/18/2026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1B6D8881-E58A-4A4D-B8AB-05AE6F63A40D}" type="slidenum">
              <a:rPr lang="en-US" smtClean="0"/>
              <a:t>‹#›</a:t>
            </a:fld>
            <a:endParaRPr lang="en-US"/>
          </a:p>
        </p:txBody>
      </p:sp>
    </p:spTree>
    <p:extLst>
      <p:ext uri="{BB962C8B-B14F-4D97-AF65-F5344CB8AC3E}">
        <p14:creationId xmlns:p14="http://schemas.microsoft.com/office/powerpoint/2010/main" val="22228472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579F35-3E0E-4368-950D-A2ED2C60C111}" type="datetimeFigureOut">
              <a:rPr lang="en-US" smtClean="0"/>
              <a:t>1/18/2026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B6D8881-E58A-4A4D-B8AB-05AE6F63A40D}" type="slidenum">
              <a:rPr lang="en-US" smtClean="0"/>
              <a:t>‹#›</a:t>
            </a:fld>
            <a:endParaRPr lang="en-US"/>
          </a:p>
        </p:txBody>
      </p:sp>
    </p:spTree>
    <p:extLst>
      <p:ext uri="{BB962C8B-B14F-4D97-AF65-F5344CB8AC3E}">
        <p14:creationId xmlns:p14="http://schemas.microsoft.com/office/powerpoint/2010/main" val="34426528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A579F35-3E0E-4368-950D-A2ED2C60C111}" type="datetimeFigureOut">
              <a:rPr lang="en-US" smtClean="0"/>
              <a:t>1/18/2026</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B6D8881-E58A-4A4D-B8AB-05AE6F63A40D}" type="slidenum">
              <a:rPr lang="en-US" smtClean="0"/>
              <a:t>‹#›</a:t>
            </a:fld>
            <a:endParaRPr lang="en-US"/>
          </a:p>
        </p:txBody>
      </p:sp>
    </p:spTree>
    <p:extLst>
      <p:ext uri="{BB962C8B-B14F-4D97-AF65-F5344CB8AC3E}">
        <p14:creationId xmlns:p14="http://schemas.microsoft.com/office/powerpoint/2010/main" val="593273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A579F35-3E0E-4368-950D-A2ED2C60C111}" type="datetimeFigureOut">
              <a:rPr lang="en-US" smtClean="0"/>
              <a:t>1/18/2026</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B6D8881-E58A-4A4D-B8AB-05AE6F63A40D}"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985776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7A579F35-3E0E-4368-950D-A2ED2C60C111}" type="datetimeFigureOut">
              <a:rPr lang="en-US" smtClean="0"/>
              <a:t>1/18/2026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B6D8881-E58A-4A4D-B8AB-05AE6F63A40D}" type="slidenum">
              <a:rPr lang="en-US" smtClean="0"/>
              <a:t>‹#›</a:t>
            </a:fld>
            <a:endParaRPr lang="en-US"/>
          </a:p>
        </p:txBody>
      </p:sp>
    </p:spTree>
    <p:extLst>
      <p:ext uri="{BB962C8B-B14F-4D97-AF65-F5344CB8AC3E}">
        <p14:creationId xmlns:p14="http://schemas.microsoft.com/office/powerpoint/2010/main" val="21234302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7A579F35-3E0E-4368-950D-A2ED2C60C111}" type="datetimeFigureOut">
              <a:rPr lang="en-US" smtClean="0"/>
              <a:t>1/18/2026</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B6D8881-E58A-4A4D-B8AB-05AE6F63A40D}"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4812965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7A579F35-3E0E-4368-950D-A2ED2C60C111}" type="datetimeFigureOut">
              <a:rPr lang="en-US" smtClean="0"/>
              <a:t>1/18/2026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B6D8881-E58A-4A4D-B8AB-05AE6F63A40D}" type="slidenum">
              <a:rPr lang="en-US" smtClean="0"/>
              <a:t>‹#›</a:t>
            </a:fld>
            <a:endParaRPr lang="en-US"/>
          </a:p>
        </p:txBody>
      </p:sp>
    </p:spTree>
    <p:extLst>
      <p:ext uri="{BB962C8B-B14F-4D97-AF65-F5344CB8AC3E}">
        <p14:creationId xmlns:p14="http://schemas.microsoft.com/office/powerpoint/2010/main" val="17491236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A579F35-3E0E-4368-950D-A2ED2C60C111}" type="datetimeFigureOut">
              <a:rPr lang="en-US" smtClean="0"/>
              <a:t>1/18/2026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B6D8881-E58A-4A4D-B8AB-05AE6F63A40D}" type="slidenum">
              <a:rPr lang="en-US" smtClean="0"/>
              <a:t>‹#›</a:t>
            </a:fld>
            <a:endParaRPr lang="en-US"/>
          </a:p>
        </p:txBody>
      </p:sp>
    </p:spTree>
    <p:extLst>
      <p:ext uri="{BB962C8B-B14F-4D97-AF65-F5344CB8AC3E}">
        <p14:creationId xmlns:p14="http://schemas.microsoft.com/office/powerpoint/2010/main" val="28566890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A579F35-3E0E-4368-950D-A2ED2C60C111}" type="datetimeFigureOut">
              <a:rPr lang="en-US" smtClean="0"/>
              <a:t>1/18/2026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B6D8881-E58A-4A4D-B8AB-05AE6F63A40D}" type="slidenum">
              <a:rPr lang="en-US" smtClean="0"/>
              <a:t>‹#›</a:t>
            </a:fld>
            <a:endParaRPr lang="en-US"/>
          </a:p>
        </p:txBody>
      </p:sp>
    </p:spTree>
    <p:extLst>
      <p:ext uri="{BB962C8B-B14F-4D97-AF65-F5344CB8AC3E}">
        <p14:creationId xmlns:p14="http://schemas.microsoft.com/office/powerpoint/2010/main" val="15342382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7A579F35-3E0E-4368-950D-A2ED2C60C111}" type="datetimeFigureOut">
              <a:rPr lang="en-US" smtClean="0"/>
              <a:t>1/18/2026</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1B6D8881-E58A-4A4D-B8AB-05AE6F63A40D}" type="slidenum">
              <a:rPr lang="en-US" smtClean="0"/>
              <a:t>‹#›</a:t>
            </a:fld>
            <a:endParaRPr lang="en-US"/>
          </a:p>
        </p:txBody>
      </p:sp>
    </p:spTree>
    <p:extLst>
      <p:ext uri="{BB962C8B-B14F-4D97-AF65-F5344CB8AC3E}">
        <p14:creationId xmlns:p14="http://schemas.microsoft.com/office/powerpoint/2010/main" val="966844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53868" y="1184564"/>
            <a:ext cx="8915399" cy="930564"/>
          </a:xfrm>
        </p:spPr>
        <p:txBody>
          <a:bodyPr/>
          <a:lstStyle/>
          <a:p>
            <a:r>
              <a:rPr lang="en-US" dirty="0"/>
              <a:t>Principles of </a:t>
            </a:r>
            <a:r>
              <a:rPr lang="en-US" dirty="0" smtClean="0"/>
              <a:t>Microeconomics</a:t>
            </a:r>
            <a:endParaRPr lang="en-US" dirty="0"/>
          </a:p>
        </p:txBody>
      </p:sp>
      <p:sp>
        <p:nvSpPr>
          <p:cNvPr id="3" name="Subtitle 2"/>
          <p:cNvSpPr>
            <a:spLocks noGrp="1"/>
          </p:cNvSpPr>
          <p:nvPr>
            <p:ph type="subTitle" idx="1"/>
          </p:nvPr>
        </p:nvSpPr>
        <p:spPr>
          <a:xfrm>
            <a:off x="2653868" y="2597597"/>
            <a:ext cx="8915399" cy="1126283"/>
          </a:xfrm>
        </p:spPr>
        <p:txBody>
          <a:bodyPr/>
          <a:lstStyle/>
          <a:p>
            <a:r>
              <a:rPr lang="en-US" dirty="0" smtClean="0"/>
              <a:t>DR. SEIF ABU RAYYASH</a:t>
            </a:r>
            <a:endParaRPr lang="en-US" dirty="0"/>
          </a:p>
        </p:txBody>
      </p:sp>
    </p:spTree>
    <p:extLst>
      <p:ext uri="{BB962C8B-B14F-4D97-AF65-F5344CB8AC3E}">
        <p14:creationId xmlns:p14="http://schemas.microsoft.com/office/powerpoint/2010/main" val="3120219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Study Economics?</a:t>
            </a:r>
          </a:p>
        </p:txBody>
      </p:sp>
      <p:sp>
        <p:nvSpPr>
          <p:cNvPr id="3" name="Content Placeholder 2"/>
          <p:cNvSpPr>
            <a:spLocks noGrp="1"/>
          </p:cNvSpPr>
          <p:nvPr>
            <p:ph idx="1"/>
          </p:nvPr>
        </p:nvSpPr>
        <p:spPr>
          <a:xfrm>
            <a:off x="2521527" y="2133600"/>
            <a:ext cx="8983085" cy="979055"/>
          </a:xfrm>
        </p:spPr>
        <p:txBody>
          <a:bodyPr/>
          <a:lstStyle/>
          <a:p>
            <a:r>
              <a:rPr lang="en-US" dirty="0"/>
              <a:t>We want more than we can </a:t>
            </a:r>
            <a:r>
              <a:rPr lang="en-US" dirty="0" smtClean="0"/>
              <a:t>get.</a:t>
            </a:r>
          </a:p>
          <a:p>
            <a:r>
              <a:rPr lang="en-US" dirty="0"/>
              <a:t>Our inability to get everything we want is called </a:t>
            </a:r>
            <a:r>
              <a:rPr lang="en-US" dirty="0" smtClean="0"/>
              <a:t>scarcity.</a:t>
            </a:r>
          </a:p>
          <a:p>
            <a:pPr marL="0" indent="0">
              <a:buNone/>
            </a:pPr>
            <a:endParaRPr lang="en-US" dirty="0"/>
          </a:p>
        </p:txBody>
      </p:sp>
      <p:sp>
        <p:nvSpPr>
          <p:cNvPr id="4" name="Content Placeholder 2"/>
          <p:cNvSpPr txBox="1">
            <a:spLocks/>
          </p:cNvSpPr>
          <p:nvPr/>
        </p:nvSpPr>
        <p:spPr>
          <a:xfrm>
            <a:off x="3366655" y="3800763"/>
            <a:ext cx="8983085" cy="97905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endParaRPr lang="en-US" dirty="0"/>
          </a:p>
        </p:txBody>
      </p:sp>
      <p:sp>
        <p:nvSpPr>
          <p:cNvPr id="5" name="Content Placeholder 2"/>
          <p:cNvSpPr txBox="1">
            <a:spLocks/>
          </p:cNvSpPr>
          <p:nvPr/>
        </p:nvSpPr>
        <p:spPr>
          <a:xfrm>
            <a:off x="2916196" y="3026170"/>
            <a:ext cx="8983085" cy="97905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lgn="r" rtl="1">
              <a:buNone/>
            </a:pPr>
            <a:r>
              <a:rPr lang="ar-JO" sz="1600" dirty="0" smtClean="0">
                <a:latin typeface="Segoe UI Light" panose="020B0502040204020203" pitchFamily="34" charset="0"/>
                <a:cs typeface="Segoe UI Light" panose="020B0502040204020203" pitchFamily="34" charset="0"/>
              </a:rPr>
              <a:t>جاء علم الاقتصاد لمعالجة ما يسمى بالندرة (</a:t>
            </a:r>
            <a:r>
              <a:rPr lang="en-US" sz="1600" dirty="0">
                <a:latin typeface="Segoe UI Light" panose="020B0502040204020203" pitchFamily="34" charset="0"/>
                <a:cs typeface="Segoe UI Light" panose="020B0502040204020203" pitchFamily="34" charset="0"/>
              </a:rPr>
              <a:t>scarcity</a:t>
            </a:r>
            <a:r>
              <a:rPr lang="ar-JO" sz="1600" dirty="0" smtClean="0">
                <a:latin typeface="Segoe UI Light" panose="020B0502040204020203" pitchFamily="34" charset="0"/>
                <a:cs typeface="Segoe UI Light" panose="020B0502040204020203" pitchFamily="34" charset="0"/>
              </a:rPr>
              <a:t>)، والتي انوجدت من احتياجنا اللامحدود مقارنة مع مواردنا المحدودة. </a:t>
            </a:r>
            <a:endParaRPr lang="en-US" sz="1600" dirty="0">
              <a:latin typeface="Segoe UI Light" panose="020B0502040204020203" pitchFamily="34" charset="0"/>
              <a:cs typeface="Segoe UI Light" panose="020B0502040204020203" pitchFamily="34" charset="0"/>
            </a:endParaRPr>
          </a:p>
        </p:txBody>
      </p:sp>
      <p:sp>
        <p:nvSpPr>
          <p:cNvPr id="6" name="Rectangle 5"/>
          <p:cNvSpPr/>
          <p:nvPr/>
        </p:nvSpPr>
        <p:spPr>
          <a:xfrm>
            <a:off x="2521527" y="3798454"/>
            <a:ext cx="9599075" cy="646331"/>
          </a:xfrm>
          <a:prstGeom prst="rect">
            <a:avLst/>
          </a:prstGeom>
        </p:spPr>
        <p:txBody>
          <a:bodyPr wrap="square">
            <a:spAutoFit/>
          </a:bodyPr>
          <a:lstStyle/>
          <a:p>
            <a:r>
              <a:rPr lang="en-US" dirty="0" smtClean="0"/>
              <a:t>Economics is the social science that studies the</a:t>
            </a:r>
            <a:r>
              <a:rPr lang="ar-JO" dirty="0" smtClean="0"/>
              <a:t> </a:t>
            </a:r>
            <a:r>
              <a:rPr lang="en-US" dirty="0" smtClean="0"/>
              <a:t> choices that individuals, businesses, governments,</a:t>
            </a:r>
          </a:p>
          <a:p>
            <a:r>
              <a:rPr lang="en-US" dirty="0" smtClean="0"/>
              <a:t> and entire societies make as they cope with scarcity</a:t>
            </a:r>
            <a:r>
              <a:rPr lang="ar-JO" dirty="0" smtClean="0"/>
              <a:t> </a:t>
            </a:r>
            <a:r>
              <a:rPr lang="en-US" dirty="0" smtClean="0"/>
              <a:t> and the incentives that influence and reconcile those choices.</a:t>
            </a:r>
            <a:endParaRPr lang="en-US" dirty="0"/>
          </a:p>
        </p:txBody>
      </p:sp>
      <p:sp>
        <p:nvSpPr>
          <p:cNvPr id="7" name="Rectangle 6"/>
          <p:cNvSpPr/>
          <p:nvPr/>
        </p:nvSpPr>
        <p:spPr>
          <a:xfrm>
            <a:off x="2992756" y="4574629"/>
            <a:ext cx="8829964" cy="584775"/>
          </a:xfrm>
          <a:prstGeom prst="rect">
            <a:avLst/>
          </a:prstGeom>
        </p:spPr>
        <p:txBody>
          <a:bodyPr wrap="square">
            <a:spAutoFit/>
          </a:bodyPr>
          <a:lstStyle/>
          <a:p>
            <a:pPr algn="r" rtl="1"/>
            <a:r>
              <a:rPr lang="en-US" sz="1600" dirty="0" err="1" smtClean="0">
                <a:latin typeface="Segoe UI Light" panose="020B0502040204020203" pitchFamily="34" charset="0"/>
                <a:ea typeface="Tahoma" panose="020B0604030504040204" pitchFamily="34" charset="0"/>
                <a:cs typeface="Segoe UI Light" panose="020B0502040204020203" pitchFamily="34" charset="0"/>
              </a:rPr>
              <a:t>الاقتصاد</a:t>
            </a:r>
            <a:r>
              <a:rPr lang="en-US" sz="1600" dirty="0" smtClean="0">
                <a:latin typeface="Segoe UI Light" panose="020B0502040204020203" pitchFamily="34" charset="0"/>
                <a:ea typeface="Tahoma" panose="020B0604030504040204" pitchFamily="34" charset="0"/>
                <a:cs typeface="Segoe UI Light" panose="020B0502040204020203" pitchFamily="34" charset="0"/>
              </a:rPr>
              <a:t> </a:t>
            </a:r>
            <a:r>
              <a:rPr lang="en-US" sz="1600" dirty="0" err="1" smtClean="0">
                <a:latin typeface="Segoe UI Light" panose="020B0502040204020203" pitchFamily="34" charset="0"/>
                <a:ea typeface="Tahoma" panose="020B0604030504040204" pitchFamily="34" charset="0"/>
                <a:cs typeface="Segoe UI Light" panose="020B0502040204020203" pitchFamily="34" charset="0"/>
              </a:rPr>
              <a:t>هو</a:t>
            </a:r>
            <a:r>
              <a:rPr lang="en-US" sz="1600" dirty="0" smtClean="0">
                <a:latin typeface="Segoe UI Light" panose="020B0502040204020203" pitchFamily="34" charset="0"/>
                <a:ea typeface="Tahoma" panose="020B0604030504040204" pitchFamily="34" charset="0"/>
                <a:cs typeface="Segoe UI Light" panose="020B0502040204020203" pitchFamily="34" charset="0"/>
              </a:rPr>
              <a:t> </a:t>
            </a:r>
            <a:r>
              <a:rPr lang="en-US" sz="1600" dirty="0" err="1" smtClean="0">
                <a:latin typeface="Segoe UI Light" panose="020B0502040204020203" pitchFamily="34" charset="0"/>
                <a:ea typeface="Tahoma" panose="020B0604030504040204" pitchFamily="34" charset="0"/>
                <a:cs typeface="Segoe UI Light" panose="020B0502040204020203" pitchFamily="34" charset="0"/>
              </a:rPr>
              <a:t>العلم</a:t>
            </a:r>
            <a:r>
              <a:rPr lang="en-US" sz="1600" dirty="0" smtClean="0">
                <a:latin typeface="Segoe UI Light" panose="020B0502040204020203" pitchFamily="34" charset="0"/>
                <a:ea typeface="Tahoma" panose="020B0604030504040204" pitchFamily="34" charset="0"/>
                <a:cs typeface="Segoe UI Light" panose="020B0502040204020203" pitchFamily="34" charset="0"/>
              </a:rPr>
              <a:t> </a:t>
            </a:r>
            <a:r>
              <a:rPr lang="en-US" sz="1600" dirty="0" err="1" smtClean="0">
                <a:latin typeface="Segoe UI Light" panose="020B0502040204020203" pitchFamily="34" charset="0"/>
                <a:ea typeface="Tahoma" panose="020B0604030504040204" pitchFamily="34" charset="0"/>
                <a:cs typeface="Segoe UI Light" panose="020B0502040204020203" pitchFamily="34" charset="0"/>
              </a:rPr>
              <a:t>الذي</a:t>
            </a:r>
            <a:r>
              <a:rPr lang="en-US" sz="1600" dirty="0" smtClean="0">
                <a:latin typeface="Segoe UI Light" panose="020B0502040204020203" pitchFamily="34" charset="0"/>
                <a:ea typeface="Tahoma" panose="020B0604030504040204" pitchFamily="34" charset="0"/>
                <a:cs typeface="Segoe UI Light" panose="020B0502040204020203" pitchFamily="34" charset="0"/>
              </a:rPr>
              <a:t> </a:t>
            </a:r>
            <a:r>
              <a:rPr lang="en-US" sz="1600" dirty="0" err="1" smtClean="0">
                <a:latin typeface="Segoe UI Light" panose="020B0502040204020203" pitchFamily="34" charset="0"/>
                <a:ea typeface="Tahoma" panose="020B0604030504040204" pitchFamily="34" charset="0"/>
                <a:cs typeface="Segoe UI Light" panose="020B0502040204020203" pitchFamily="34" charset="0"/>
              </a:rPr>
              <a:t>يدرس</a:t>
            </a:r>
            <a:r>
              <a:rPr lang="en-US" sz="1600" dirty="0" smtClean="0">
                <a:latin typeface="Segoe UI Light" panose="020B0502040204020203" pitchFamily="34" charset="0"/>
                <a:ea typeface="Tahoma" panose="020B0604030504040204" pitchFamily="34" charset="0"/>
                <a:cs typeface="Segoe UI Light" panose="020B0502040204020203" pitchFamily="34" charset="0"/>
              </a:rPr>
              <a:t> </a:t>
            </a:r>
            <a:r>
              <a:rPr lang="en-US" sz="1600" dirty="0" err="1" smtClean="0">
                <a:latin typeface="Segoe UI Light" panose="020B0502040204020203" pitchFamily="34" charset="0"/>
                <a:ea typeface="Tahoma" panose="020B0604030504040204" pitchFamily="34" charset="0"/>
                <a:cs typeface="Segoe UI Light" panose="020B0502040204020203" pitchFamily="34" charset="0"/>
              </a:rPr>
              <a:t>الخيارات</a:t>
            </a:r>
            <a:r>
              <a:rPr lang="en-US" sz="1600" dirty="0" smtClean="0">
                <a:latin typeface="Segoe UI Light" panose="020B0502040204020203" pitchFamily="34" charset="0"/>
                <a:ea typeface="Tahoma" panose="020B0604030504040204" pitchFamily="34" charset="0"/>
                <a:cs typeface="Segoe UI Light" panose="020B0502040204020203" pitchFamily="34" charset="0"/>
              </a:rPr>
              <a:t> </a:t>
            </a:r>
            <a:r>
              <a:rPr lang="en-US" sz="1600" dirty="0" err="1" smtClean="0">
                <a:latin typeface="Segoe UI Light" panose="020B0502040204020203" pitchFamily="34" charset="0"/>
                <a:ea typeface="Tahoma" panose="020B0604030504040204" pitchFamily="34" charset="0"/>
                <a:cs typeface="Segoe UI Light" panose="020B0502040204020203" pitchFamily="34" charset="0"/>
              </a:rPr>
              <a:t>التي</a:t>
            </a:r>
            <a:r>
              <a:rPr lang="en-US" sz="1600" dirty="0" smtClean="0">
                <a:latin typeface="Segoe UI Light" panose="020B0502040204020203" pitchFamily="34" charset="0"/>
                <a:ea typeface="Tahoma" panose="020B0604030504040204" pitchFamily="34" charset="0"/>
                <a:cs typeface="Segoe UI Light" panose="020B0502040204020203" pitchFamily="34" charset="0"/>
              </a:rPr>
              <a:t> </a:t>
            </a:r>
            <a:r>
              <a:rPr lang="en-US" sz="1600" dirty="0" err="1" smtClean="0">
                <a:latin typeface="Segoe UI Light" panose="020B0502040204020203" pitchFamily="34" charset="0"/>
                <a:ea typeface="Tahoma" panose="020B0604030504040204" pitchFamily="34" charset="0"/>
                <a:cs typeface="Segoe UI Light" panose="020B0502040204020203" pitchFamily="34" charset="0"/>
              </a:rPr>
              <a:t>يتخذها</a:t>
            </a:r>
            <a:r>
              <a:rPr lang="en-US" sz="1600" dirty="0" smtClean="0">
                <a:latin typeface="Segoe UI Light" panose="020B0502040204020203" pitchFamily="34" charset="0"/>
                <a:ea typeface="Tahoma" panose="020B0604030504040204" pitchFamily="34" charset="0"/>
                <a:cs typeface="Segoe UI Light" panose="020B0502040204020203" pitchFamily="34" charset="0"/>
              </a:rPr>
              <a:t> </a:t>
            </a:r>
            <a:r>
              <a:rPr lang="en-US" sz="1600" dirty="0" err="1" smtClean="0">
                <a:latin typeface="Segoe UI Light" panose="020B0502040204020203" pitchFamily="34" charset="0"/>
                <a:ea typeface="Tahoma" panose="020B0604030504040204" pitchFamily="34" charset="0"/>
                <a:cs typeface="Segoe UI Light" panose="020B0502040204020203" pitchFamily="34" charset="0"/>
              </a:rPr>
              <a:t>الأفراد</a:t>
            </a:r>
            <a:r>
              <a:rPr lang="en-US" sz="1600" dirty="0" smtClean="0">
                <a:latin typeface="Segoe UI Light" panose="020B0502040204020203" pitchFamily="34" charset="0"/>
                <a:ea typeface="Tahoma" panose="020B0604030504040204" pitchFamily="34" charset="0"/>
                <a:cs typeface="Segoe UI Light" panose="020B0502040204020203" pitchFamily="34" charset="0"/>
              </a:rPr>
              <a:t> </a:t>
            </a:r>
            <a:r>
              <a:rPr lang="en-US" sz="1600" dirty="0" err="1" smtClean="0">
                <a:latin typeface="Segoe UI Light" panose="020B0502040204020203" pitchFamily="34" charset="0"/>
                <a:ea typeface="Tahoma" panose="020B0604030504040204" pitchFamily="34" charset="0"/>
                <a:cs typeface="Segoe UI Light" panose="020B0502040204020203" pitchFamily="34" charset="0"/>
              </a:rPr>
              <a:t>والشركات</a:t>
            </a:r>
            <a:r>
              <a:rPr lang="en-US" sz="1600" dirty="0" smtClean="0">
                <a:latin typeface="Segoe UI Light" panose="020B0502040204020203" pitchFamily="34" charset="0"/>
                <a:ea typeface="Tahoma" panose="020B0604030504040204" pitchFamily="34" charset="0"/>
                <a:cs typeface="Segoe UI Light" panose="020B0502040204020203" pitchFamily="34" charset="0"/>
              </a:rPr>
              <a:t> </a:t>
            </a:r>
            <a:r>
              <a:rPr lang="en-US" sz="1600" dirty="0" err="1" smtClean="0">
                <a:latin typeface="Segoe UI Light" panose="020B0502040204020203" pitchFamily="34" charset="0"/>
                <a:ea typeface="Tahoma" panose="020B0604030504040204" pitchFamily="34" charset="0"/>
                <a:cs typeface="Segoe UI Light" panose="020B0502040204020203" pitchFamily="34" charset="0"/>
              </a:rPr>
              <a:t>والحكومات</a:t>
            </a:r>
            <a:r>
              <a:rPr lang="en-US" sz="1600" dirty="0" smtClean="0">
                <a:latin typeface="Segoe UI Light" panose="020B0502040204020203" pitchFamily="34" charset="0"/>
                <a:ea typeface="Tahoma" panose="020B0604030504040204" pitchFamily="34" charset="0"/>
                <a:cs typeface="Segoe UI Light" panose="020B0502040204020203" pitchFamily="34" charset="0"/>
              </a:rPr>
              <a:t> </a:t>
            </a:r>
            <a:r>
              <a:rPr lang="en-US" sz="1600" dirty="0" err="1" smtClean="0">
                <a:latin typeface="Segoe UI Light" panose="020B0502040204020203" pitchFamily="34" charset="0"/>
                <a:ea typeface="Tahoma" panose="020B0604030504040204" pitchFamily="34" charset="0"/>
                <a:cs typeface="Segoe UI Light" panose="020B0502040204020203" pitchFamily="34" charset="0"/>
              </a:rPr>
              <a:t>والمجتمعات</a:t>
            </a:r>
            <a:r>
              <a:rPr lang="en-US" sz="1600" dirty="0" smtClean="0">
                <a:latin typeface="Segoe UI Light" panose="020B0502040204020203" pitchFamily="34" charset="0"/>
                <a:ea typeface="Tahoma" panose="020B0604030504040204" pitchFamily="34" charset="0"/>
                <a:cs typeface="Segoe UI Light" panose="020B0502040204020203" pitchFamily="34" charset="0"/>
              </a:rPr>
              <a:t> </a:t>
            </a:r>
            <a:r>
              <a:rPr lang="en-US" sz="1600" dirty="0" err="1" smtClean="0">
                <a:latin typeface="Segoe UI Light" panose="020B0502040204020203" pitchFamily="34" charset="0"/>
                <a:ea typeface="Tahoma" panose="020B0604030504040204" pitchFamily="34" charset="0"/>
                <a:cs typeface="Segoe UI Light" panose="020B0502040204020203" pitchFamily="34" charset="0"/>
              </a:rPr>
              <a:t>بأكملها</a:t>
            </a:r>
            <a:r>
              <a:rPr lang="en-US" sz="1600" dirty="0" smtClean="0">
                <a:latin typeface="Segoe UI Light" panose="020B0502040204020203" pitchFamily="34" charset="0"/>
                <a:ea typeface="Tahoma" panose="020B0604030504040204" pitchFamily="34" charset="0"/>
                <a:cs typeface="Segoe UI Light" panose="020B0502040204020203" pitchFamily="34" charset="0"/>
              </a:rPr>
              <a:t> </a:t>
            </a:r>
            <a:r>
              <a:rPr lang="en-US" sz="1600" dirty="0" err="1" smtClean="0">
                <a:latin typeface="Segoe UI Light" panose="020B0502040204020203" pitchFamily="34" charset="0"/>
                <a:ea typeface="Tahoma" panose="020B0604030504040204" pitchFamily="34" charset="0"/>
                <a:cs typeface="Segoe UI Light" panose="020B0502040204020203" pitchFamily="34" charset="0"/>
              </a:rPr>
              <a:t>أثناء</a:t>
            </a:r>
            <a:r>
              <a:rPr lang="en-US" sz="1600" dirty="0" smtClean="0">
                <a:latin typeface="Segoe UI Light" panose="020B0502040204020203" pitchFamily="34" charset="0"/>
                <a:ea typeface="Tahoma" panose="020B0604030504040204" pitchFamily="34" charset="0"/>
                <a:cs typeface="Segoe UI Light" panose="020B0502040204020203" pitchFamily="34" charset="0"/>
              </a:rPr>
              <a:t> </a:t>
            </a:r>
            <a:r>
              <a:rPr lang="en-US" sz="1600" dirty="0" err="1" smtClean="0">
                <a:latin typeface="Segoe UI Light" panose="020B0502040204020203" pitchFamily="34" charset="0"/>
                <a:ea typeface="Tahoma" panose="020B0604030504040204" pitchFamily="34" charset="0"/>
                <a:cs typeface="Segoe UI Light" panose="020B0502040204020203" pitchFamily="34" charset="0"/>
              </a:rPr>
              <a:t>تعاملهم</a:t>
            </a:r>
            <a:r>
              <a:rPr lang="en-US" sz="1600" dirty="0" smtClean="0">
                <a:latin typeface="Segoe UI Light" panose="020B0502040204020203" pitchFamily="34" charset="0"/>
                <a:ea typeface="Tahoma" panose="020B0604030504040204" pitchFamily="34" charset="0"/>
                <a:cs typeface="Segoe UI Light" panose="020B0502040204020203" pitchFamily="34" charset="0"/>
              </a:rPr>
              <a:t> </a:t>
            </a:r>
            <a:r>
              <a:rPr lang="en-US" sz="1600" dirty="0" err="1" smtClean="0">
                <a:latin typeface="Segoe UI Light" panose="020B0502040204020203" pitchFamily="34" charset="0"/>
                <a:ea typeface="Tahoma" panose="020B0604030504040204" pitchFamily="34" charset="0"/>
                <a:cs typeface="Segoe UI Light" panose="020B0502040204020203" pitchFamily="34" charset="0"/>
              </a:rPr>
              <a:t>مع</a:t>
            </a:r>
            <a:r>
              <a:rPr lang="en-US" sz="1600" dirty="0" smtClean="0">
                <a:latin typeface="Segoe UI Light" panose="020B0502040204020203" pitchFamily="34" charset="0"/>
                <a:ea typeface="Tahoma" panose="020B0604030504040204" pitchFamily="34" charset="0"/>
                <a:cs typeface="Segoe UI Light" panose="020B0502040204020203" pitchFamily="34" charset="0"/>
              </a:rPr>
              <a:t> </a:t>
            </a:r>
            <a:r>
              <a:rPr lang="en-US" sz="1600" dirty="0" err="1" smtClean="0">
                <a:latin typeface="Segoe UI Light" panose="020B0502040204020203" pitchFamily="34" charset="0"/>
                <a:ea typeface="Tahoma" panose="020B0604030504040204" pitchFamily="34" charset="0"/>
                <a:cs typeface="Segoe UI Light" panose="020B0502040204020203" pitchFamily="34" charset="0"/>
              </a:rPr>
              <a:t>الندرة</a:t>
            </a:r>
            <a:r>
              <a:rPr lang="en-US" sz="1600" dirty="0" smtClean="0">
                <a:latin typeface="Segoe UI Light" panose="020B0502040204020203" pitchFamily="34" charset="0"/>
                <a:ea typeface="Tahoma" panose="020B0604030504040204" pitchFamily="34" charset="0"/>
                <a:cs typeface="Segoe UI Light" panose="020B0502040204020203" pitchFamily="34" charset="0"/>
              </a:rPr>
              <a:t> </a:t>
            </a:r>
            <a:r>
              <a:rPr lang="en-US" sz="1600" dirty="0" err="1" smtClean="0">
                <a:latin typeface="Segoe UI Light" panose="020B0502040204020203" pitchFamily="34" charset="0"/>
                <a:ea typeface="Tahoma" panose="020B0604030504040204" pitchFamily="34" charset="0"/>
                <a:cs typeface="Segoe UI Light" panose="020B0502040204020203" pitchFamily="34" charset="0"/>
              </a:rPr>
              <a:t>والحوافز</a:t>
            </a:r>
            <a:r>
              <a:rPr lang="en-US" sz="1600" dirty="0" smtClean="0">
                <a:latin typeface="Segoe UI Light" panose="020B0502040204020203" pitchFamily="34" charset="0"/>
                <a:ea typeface="Tahoma" panose="020B0604030504040204" pitchFamily="34" charset="0"/>
                <a:cs typeface="Segoe UI Light" panose="020B0502040204020203" pitchFamily="34" charset="0"/>
              </a:rPr>
              <a:t> </a:t>
            </a:r>
            <a:r>
              <a:rPr lang="en-US" sz="1600" dirty="0" err="1" smtClean="0">
                <a:latin typeface="Segoe UI Light" panose="020B0502040204020203" pitchFamily="34" charset="0"/>
                <a:ea typeface="Tahoma" panose="020B0604030504040204" pitchFamily="34" charset="0"/>
                <a:cs typeface="Segoe UI Light" panose="020B0502040204020203" pitchFamily="34" charset="0"/>
              </a:rPr>
              <a:t>التي</a:t>
            </a:r>
            <a:r>
              <a:rPr lang="en-US" sz="1600" dirty="0" smtClean="0">
                <a:latin typeface="Segoe UI Light" panose="020B0502040204020203" pitchFamily="34" charset="0"/>
                <a:ea typeface="Tahoma" panose="020B0604030504040204" pitchFamily="34" charset="0"/>
                <a:cs typeface="Segoe UI Light" panose="020B0502040204020203" pitchFamily="34" charset="0"/>
              </a:rPr>
              <a:t> </a:t>
            </a:r>
            <a:r>
              <a:rPr lang="en-US" sz="1600" dirty="0" err="1" smtClean="0">
                <a:latin typeface="Segoe UI Light" panose="020B0502040204020203" pitchFamily="34" charset="0"/>
                <a:ea typeface="Tahoma" panose="020B0604030504040204" pitchFamily="34" charset="0"/>
                <a:cs typeface="Segoe UI Light" panose="020B0502040204020203" pitchFamily="34" charset="0"/>
              </a:rPr>
              <a:t>تؤثر</a:t>
            </a:r>
            <a:r>
              <a:rPr lang="en-US" sz="1600" dirty="0" smtClean="0">
                <a:latin typeface="Segoe UI Light" panose="020B0502040204020203" pitchFamily="34" charset="0"/>
                <a:ea typeface="Tahoma" panose="020B0604030504040204" pitchFamily="34" charset="0"/>
                <a:cs typeface="Segoe UI Light" panose="020B0502040204020203" pitchFamily="34" charset="0"/>
              </a:rPr>
              <a:t> </a:t>
            </a:r>
            <a:r>
              <a:rPr lang="en-US" sz="1600" dirty="0" err="1" smtClean="0">
                <a:latin typeface="Segoe UI Light" panose="020B0502040204020203" pitchFamily="34" charset="0"/>
                <a:ea typeface="Tahoma" panose="020B0604030504040204" pitchFamily="34" charset="0"/>
                <a:cs typeface="Segoe UI Light" panose="020B0502040204020203" pitchFamily="34" charset="0"/>
              </a:rPr>
              <a:t>على</a:t>
            </a:r>
            <a:r>
              <a:rPr lang="en-US" sz="1600" dirty="0" smtClean="0">
                <a:latin typeface="Segoe UI Light" panose="020B0502040204020203" pitchFamily="34" charset="0"/>
                <a:ea typeface="Tahoma" panose="020B0604030504040204" pitchFamily="34" charset="0"/>
                <a:cs typeface="Segoe UI Light" panose="020B0502040204020203" pitchFamily="34" charset="0"/>
              </a:rPr>
              <a:t> </a:t>
            </a:r>
            <a:r>
              <a:rPr lang="en-US" sz="1600" dirty="0" err="1" smtClean="0">
                <a:latin typeface="Segoe UI Light" panose="020B0502040204020203" pitchFamily="34" charset="0"/>
                <a:ea typeface="Tahoma" panose="020B0604030504040204" pitchFamily="34" charset="0"/>
                <a:cs typeface="Segoe UI Light" panose="020B0502040204020203" pitchFamily="34" charset="0"/>
              </a:rPr>
              <a:t>تلك</a:t>
            </a:r>
            <a:r>
              <a:rPr lang="en-US" sz="1600" dirty="0" smtClean="0">
                <a:latin typeface="Segoe UI Light" panose="020B0502040204020203" pitchFamily="34" charset="0"/>
                <a:ea typeface="Tahoma" panose="020B0604030504040204" pitchFamily="34" charset="0"/>
                <a:cs typeface="Segoe UI Light" panose="020B0502040204020203" pitchFamily="34" charset="0"/>
              </a:rPr>
              <a:t> </a:t>
            </a:r>
            <a:r>
              <a:rPr lang="en-US" sz="1600" dirty="0" err="1" smtClean="0">
                <a:latin typeface="Segoe UI Light" panose="020B0502040204020203" pitchFamily="34" charset="0"/>
                <a:ea typeface="Tahoma" panose="020B0604030504040204" pitchFamily="34" charset="0"/>
                <a:cs typeface="Segoe UI Light" panose="020B0502040204020203" pitchFamily="34" charset="0"/>
              </a:rPr>
              <a:t>الخيارات</a:t>
            </a:r>
            <a:r>
              <a:rPr lang="en-US" sz="1600" dirty="0" smtClean="0">
                <a:latin typeface="Segoe UI Light" panose="020B0502040204020203" pitchFamily="34" charset="0"/>
                <a:ea typeface="Tahoma" panose="020B0604030504040204" pitchFamily="34" charset="0"/>
                <a:cs typeface="Segoe UI Light" panose="020B0502040204020203" pitchFamily="34" charset="0"/>
              </a:rPr>
              <a:t> </a:t>
            </a:r>
            <a:r>
              <a:rPr lang="en-US" sz="1600" dirty="0" err="1" smtClean="0">
                <a:latin typeface="Segoe UI Light" panose="020B0502040204020203" pitchFamily="34" charset="0"/>
                <a:ea typeface="Tahoma" panose="020B0604030504040204" pitchFamily="34" charset="0"/>
                <a:cs typeface="Segoe UI Light" panose="020B0502040204020203" pitchFamily="34" charset="0"/>
              </a:rPr>
              <a:t>وتوافقها</a:t>
            </a:r>
            <a:r>
              <a:rPr lang="en-US" sz="1600" dirty="0" smtClean="0">
                <a:latin typeface="Segoe UI Light" panose="020B0502040204020203" pitchFamily="34" charset="0"/>
                <a:ea typeface="Tahoma" panose="020B0604030504040204" pitchFamily="34" charset="0"/>
                <a:cs typeface="Segoe UI Light" panose="020B0502040204020203" pitchFamily="34" charset="0"/>
              </a:rPr>
              <a:t>.</a:t>
            </a:r>
            <a:endParaRPr lang="en-US" sz="1600" dirty="0">
              <a:latin typeface="Segoe UI Light" panose="020B0502040204020203" pitchFamily="34" charset="0"/>
              <a:ea typeface="Tahoma" panose="020B0604030504040204" pitchFamily="34" charset="0"/>
              <a:cs typeface="Segoe UI Light" panose="020B0502040204020203" pitchFamily="34" charset="0"/>
            </a:endParaRPr>
          </a:p>
        </p:txBody>
      </p:sp>
    </p:spTree>
    <p:extLst>
      <p:ext uri="{BB962C8B-B14F-4D97-AF65-F5344CB8AC3E}">
        <p14:creationId xmlns:p14="http://schemas.microsoft.com/office/powerpoint/2010/main" val="7620910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Scope of Economics</a:t>
            </a:r>
          </a:p>
        </p:txBody>
      </p:sp>
      <p:sp>
        <p:nvSpPr>
          <p:cNvPr id="3" name="Text Placeholder 2"/>
          <p:cNvSpPr>
            <a:spLocks noGrp="1"/>
          </p:cNvSpPr>
          <p:nvPr>
            <p:ph type="body" idx="1"/>
          </p:nvPr>
        </p:nvSpPr>
        <p:spPr/>
        <p:txBody>
          <a:bodyPr/>
          <a:lstStyle/>
          <a:p>
            <a:r>
              <a:rPr lang="en-US" dirty="0" smtClean="0"/>
              <a:t>Microeconomics            </a:t>
            </a:r>
            <a:r>
              <a:rPr lang="ar-JO" sz="1600" dirty="0" smtClean="0"/>
              <a:t>الاقتصاد الجزئي</a:t>
            </a:r>
            <a:endParaRPr lang="en-US" sz="1600" dirty="0"/>
          </a:p>
        </p:txBody>
      </p:sp>
      <p:sp>
        <p:nvSpPr>
          <p:cNvPr id="4" name="Content Placeholder 3"/>
          <p:cNvSpPr>
            <a:spLocks noGrp="1"/>
          </p:cNvSpPr>
          <p:nvPr>
            <p:ph sz="half" idx="2"/>
          </p:nvPr>
        </p:nvSpPr>
        <p:spPr/>
        <p:txBody>
          <a:bodyPr/>
          <a:lstStyle/>
          <a:p>
            <a:r>
              <a:rPr lang="en-US" dirty="0"/>
              <a:t>The branch of economics that examines the functioning of </a:t>
            </a:r>
            <a:r>
              <a:rPr lang="en-US" dirty="0">
                <a:solidFill>
                  <a:srgbClr val="FF0000"/>
                </a:solidFill>
              </a:rPr>
              <a:t>individual industries </a:t>
            </a:r>
            <a:r>
              <a:rPr lang="en-US" dirty="0"/>
              <a:t>and </a:t>
            </a:r>
            <a:r>
              <a:rPr lang="en-US" dirty="0">
                <a:solidFill>
                  <a:srgbClr val="FF0000"/>
                </a:solidFill>
              </a:rPr>
              <a:t>the behavior of individual decision-making</a:t>
            </a:r>
            <a:r>
              <a:rPr lang="en-US" dirty="0"/>
              <a:t> units—that is, </a:t>
            </a:r>
            <a:r>
              <a:rPr lang="en-US" dirty="0">
                <a:solidFill>
                  <a:srgbClr val="FF0000"/>
                </a:solidFill>
              </a:rPr>
              <a:t>firms and </a:t>
            </a:r>
            <a:r>
              <a:rPr lang="en-US" dirty="0" smtClean="0">
                <a:solidFill>
                  <a:srgbClr val="FF0000"/>
                </a:solidFill>
              </a:rPr>
              <a:t>households.</a:t>
            </a:r>
          </a:p>
          <a:p>
            <a:pPr algn="r" rtl="1"/>
            <a:r>
              <a:rPr lang="ar-JO" sz="1600" dirty="0" smtClean="0">
                <a:latin typeface="Segoe UI Light" panose="020B0502040204020203" pitchFamily="34" charset="0"/>
                <a:cs typeface="Segoe UI Light" panose="020B0502040204020203" pitchFamily="34" charset="0"/>
              </a:rPr>
              <a:t>هو الفرع الذي يدرس السلوك الاقتصادي للوحدات الاقتصادية المنفردة، كالافراد، والمؤسسات، والشركات.</a:t>
            </a:r>
            <a:endParaRPr lang="en-US" sz="1600" dirty="0">
              <a:latin typeface="Segoe UI Light" panose="020B0502040204020203" pitchFamily="34" charset="0"/>
              <a:cs typeface="Segoe UI Light" panose="020B0502040204020203" pitchFamily="34" charset="0"/>
            </a:endParaRPr>
          </a:p>
        </p:txBody>
      </p:sp>
      <p:sp>
        <p:nvSpPr>
          <p:cNvPr id="5" name="Text Placeholder 4"/>
          <p:cNvSpPr>
            <a:spLocks noGrp="1"/>
          </p:cNvSpPr>
          <p:nvPr>
            <p:ph type="body" sz="quarter" idx="3"/>
          </p:nvPr>
        </p:nvSpPr>
        <p:spPr/>
        <p:txBody>
          <a:bodyPr/>
          <a:lstStyle/>
          <a:p>
            <a:r>
              <a:rPr lang="en-US" dirty="0" smtClean="0"/>
              <a:t>Macroeconomics</a:t>
            </a:r>
            <a:r>
              <a:rPr lang="ar-JO" dirty="0" smtClean="0"/>
              <a:t>    </a:t>
            </a:r>
            <a:r>
              <a:rPr lang="ar-JO" sz="1600" dirty="0" smtClean="0"/>
              <a:t>الاقتصاد الكلي      </a:t>
            </a:r>
            <a:endParaRPr lang="en-US" sz="1600" dirty="0"/>
          </a:p>
        </p:txBody>
      </p:sp>
      <p:sp>
        <p:nvSpPr>
          <p:cNvPr id="6" name="Content Placeholder 5"/>
          <p:cNvSpPr>
            <a:spLocks noGrp="1"/>
          </p:cNvSpPr>
          <p:nvPr>
            <p:ph sz="quarter" idx="4"/>
          </p:nvPr>
        </p:nvSpPr>
        <p:spPr/>
        <p:txBody>
          <a:bodyPr/>
          <a:lstStyle/>
          <a:p>
            <a:r>
              <a:rPr lang="en-US" dirty="0"/>
              <a:t>The branch of economics that examines the economic behavior of </a:t>
            </a:r>
            <a:r>
              <a:rPr lang="en-US" dirty="0">
                <a:solidFill>
                  <a:srgbClr val="FF0000"/>
                </a:solidFill>
              </a:rPr>
              <a:t>aggregates— income</a:t>
            </a:r>
            <a:r>
              <a:rPr lang="en-US" dirty="0"/>
              <a:t>, </a:t>
            </a:r>
            <a:r>
              <a:rPr lang="en-US" dirty="0" smtClean="0">
                <a:solidFill>
                  <a:srgbClr val="FF0000"/>
                </a:solidFill>
              </a:rPr>
              <a:t>employment rate,</a:t>
            </a:r>
            <a:r>
              <a:rPr lang="en-US" dirty="0" smtClean="0"/>
              <a:t> </a:t>
            </a:r>
            <a:r>
              <a:rPr lang="en-US" dirty="0" smtClean="0">
                <a:solidFill>
                  <a:srgbClr val="FF0000"/>
                </a:solidFill>
              </a:rPr>
              <a:t>output</a:t>
            </a:r>
            <a:r>
              <a:rPr lang="ar-JO" dirty="0" smtClean="0">
                <a:solidFill>
                  <a:srgbClr val="FF0000"/>
                </a:solidFill>
              </a:rPr>
              <a:t>.</a:t>
            </a:r>
          </a:p>
          <a:p>
            <a:pPr algn="r" rtl="1"/>
            <a:r>
              <a:rPr lang="ar-JO" sz="1600" dirty="0" smtClean="0">
                <a:solidFill>
                  <a:schemeClr val="tx1"/>
                </a:solidFill>
                <a:latin typeface="Segoe UI Light" panose="020B0502040204020203" pitchFamily="34" charset="0"/>
                <a:cs typeface="Segoe UI Light" panose="020B0502040204020203" pitchFamily="34" charset="0"/>
              </a:rPr>
              <a:t>هو الفرع الذي يدرس السلوك الاقتصادي للدولة او مجموعة من الدول، ويعالج القضايا الاقتصادية </a:t>
            </a:r>
            <a:r>
              <a:rPr lang="ar-JO" sz="1600" dirty="0" smtClean="0">
                <a:solidFill>
                  <a:srgbClr val="FF0000"/>
                </a:solidFill>
                <a:latin typeface="Segoe UI Light" panose="020B0502040204020203" pitchFamily="34" charset="0"/>
                <a:cs typeface="Segoe UI Light" panose="020B0502040204020203" pitchFamily="34" charset="0"/>
              </a:rPr>
              <a:t>كمعدلات البطالة والتضخم</a:t>
            </a:r>
            <a:r>
              <a:rPr lang="ar-JO" sz="1600" dirty="0" smtClean="0">
                <a:solidFill>
                  <a:schemeClr val="tx1"/>
                </a:solidFill>
                <a:latin typeface="Segoe UI Light" panose="020B0502040204020203" pitchFamily="34" charset="0"/>
                <a:cs typeface="Segoe UI Light" panose="020B0502040204020203" pitchFamily="34" charset="0"/>
              </a:rPr>
              <a:t> </a:t>
            </a:r>
            <a:r>
              <a:rPr lang="ar-JO" sz="1600" dirty="0" smtClean="0">
                <a:solidFill>
                  <a:srgbClr val="FF0000"/>
                </a:solidFill>
                <a:latin typeface="Segoe UI Light" panose="020B0502040204020203" pitchFamily="34" charset="0"/>
                <a:cs typeface="Segoe UI Light" panose="020B0502040204020203" pitchFamily="34" charset="0"/>
              </a:rPr>
              <a:t>والطلب والعرض الكلي</a:t>
            </a:r>
            <a:r>
              <a:rPr lang="ar-JO" sz="1600" dirty="0" smtClean="0">
                <a:solidFill>
                  <a:schemeClr val="tx1"/>
                </a:solidFill>
                <a:latin typeface="Segoe UI Light" panose="020B0502040204020203" pitchFamily="34" charset="0"/>
                <a:cs typeface="Segoe UI Light" panose="020B0502040204020203" pitchFamily="34" charset="0"/>
              </a:rPr>
              <a:t>.</a:t>
            </a:r>
            <a:endParaRPr lang="en-US" sz="1600" dirty="0">
              <a:solidFill>
                <a:schemeClr val="tx1"/>
              </a:solidFill>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14043441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92925" y="942109"/>
            <a:ext cx="8911687" cy="5541817"/>
          </a:xfrm>
        </p:spPr>
      </p:pic>
    </p:spTree>
    <p:extLst>
      <p:ext uri="{BB962C8B-B14F-4D97-AF65-F5344CB8AC3E}">
        <p14:creationId xmlns:p14="http://schemas.microsoft.com/office/powerpoint/2010/main" val="14891528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9211" y="415636"/>
            <a:ext cx="8915399" cy="627332"/>
          </a:xfrm>
        </p:spPr>
        <p:txBody>
          <a:bodyPr>
            <a:normAutofit/>
          </a:bodyPr>
          <a:lstStyle/>
          <a:p>
            <a:pPr algn="r" rtl="1"/>
            <a:r>
              <a:rPr lang="ar-JO" sz="2400" b="1" dirty="0" smtClean="0"/>
              <a:t>مقــارنــــة</a:t>
            </a:r>
            <a:endParaRPr lang="en-US" sz="2400" b="1" dirty="0"/>
          </a:p>
        </p:txBody>
      </p:sp>
      <p:sp>
        <p:nvSpPr>
          <p:cNvPr id="3" name="Text Placeholder 2"/>
          <p:cNvSpPr>
            <a:spLocks noGrp="1"/>
          </p:cNvSpPr>
          <p:nvPr>
            <p:ph type="body" idx="1"/>
          </p:nvPr>
        </p:nvSpPr>
        <p:spPr>
          <a:xfrm>
            <a:off x="2589212" y="1339273"/>
            <a:ext cx="8915399" cy="5033817"/>
          </a:xfrm>
        </p:spPr>
        <p:txBody>
          <a:bodyPr>
            <a:normAutofit/>
          </a:bodyPr>
          <a:lstStyle/>
          <a:p>
            <a:pPr algn="just" rtl="1">
              <a:lnSpc>
                <a:spcPct val="150000"/>
              </a:lnSpc>
            </a:pPr>
            <a:r>
              <a:rPr lang="ar-JO" sz="1800" dirty="0" smtClean="0">
                <a:latin typeface="Segoe UI Light" panose="020B0502040204020203" pitchFamily="34" charset="0"/>
                <a:cs typeface="Segoe UI Light" panose="020B0502040204020203" pitchFamily="34" charset="0"/>
              </a:rPr>
              <a:t>عند الحديث عن الانتاج والاسعار والدخل والبطالة من منظور الاقتصاد الجزئي والكلي فاننا:</a:t>
            </a:r>
          </a:p>
          <a:p>
            <a:pPr algn="just" rtl="1">
              <a:lnSpc>
                <a:spcPct val="150000"/>
              </a:lnSpc>
            </a:pPr>
            <a:r>
              <a:rPr lang="ar-JO" sz="1800" dirty="0" smtClean="0">
                <a:latin typeface="Segoe UI Light" panose="020B0502040204020203" pitchFamily="34" charset="0"/>
                <a:cs typeface="Segoe UI Light" panose="020B0502040204020203" pitchFamily="34" charset="0"/>
              </a:rPr>
              <a:t>نتحدث عن </a:t>
            </a:r>
            <a:r>
              <a:rPr lang="ar-JO" sz="1800" b="1" dirty="0" smtClean="0">
                <a:solidFill>
                  <a:srgbClr val="92D050"/>
                </a:solidFill>
                <a:latin typeface="Segoe UI Light" panose="020B0502040204020203" pitchFamily="34" charset="0"/>
                <a:cs typeface="Segoe UI Light" panose="020B0502040204020203" pitchFamily="34" charset="0"/>
              </a:rPr>
              <a:t>انتاج الشركات</a:t>
            </a:r>
            <a:r>
              <a:rPr lang="ar-JO" sz="1800" b="1" dirty="0" smtClean="0">
                <a:latin typeface="Segoe UI Light" panose="020B0502040204020203" pitchFamily="34" charset="0"/>
                <a:cs typeface="Segoe UI Light" panose="020B0502040204020203" pitchFamily="34" charset="0"/>
              </a:rPr>
              <a:t>، </a:t>
            </a:r>
            <a:r>
              <a:rPr lang="ar-JO" sz="1800" b="1" dirty="0" smtClean="0">
                <a:solidFill>
                  <a:srgbClr val="92D050"/>
                </a:solidFill>
                <a:latin typeface="Segoe UI Light" panose="020B0502040204020203" pitchFamily="34" charset="0"/>
                <a:cs typeface="Segoe UI Light" panose="020B0502040204020203" pitchFamily="34" charset="0"/>
              </a:rPr>
              <a:t>وانتاجية الافراد </a:t>
            </a:r>
            <a:r>
              <a:rPr lang="ar-JO" sz="1800" dirty="0" smtClean="0">
                <a:latin typeface="Segoe UI Light" panose="020B0502040204020203" pitchFamily="34" charset="0"/>
                <a:cs typeface="Segoe UI Light" panose="020B0502040204020203" pitchFamily="34" charset="0"/>
              </a:rPr>
              <a:t>على المستوى </a:t>
            </a:r>
            <a:r>
              <a:rPr lang="ar-JO" sz="1800" b="1" dirty="0" smtClean="0">
                <a:solidFill>
                  <a:srgbClr val="92D050"/>
                </a:solidFill>
                <a:latin typeface="Segoe UI Light" panose="020B0502040204020203" pitchFamily="34" charset="0"/>
                <a:cs typeface="Segoe UI Light" panose="020B0502040204020203" pitchFamily="34" charset="0"/>
              </a:rPr>
              <a:t>الجزئي</a:t>
            </a:r>
            <a:r>
              <a:rPr lang="ar-JO" sz="1800" dirty="0" smtClean="0">
                <a:latin typeface="Segoe UI Light" panose="020B0502040204020203" pitchFamily="34" charset="0"/>
                <a:cs typeface="Segoe UI Light" panose="020B0502040204020203" pitchFamily="34" charset="0"/>
              </a:rPr>
              <a:t>، ونتحدث عن </a:t>
            </a:r>
            <a:r>
              <a:rPr lang="ar-JO" sz="1800" b="1" dirty="0" smtClean="0">
                <a:solidFill>
                  <a:srgbClr val="FF0000"/>
                </a:solidFill>
                <a:latin typeface="Segoe UI Light" panose="020B0502040204020203" pitchFamily="34" charset="0"/>
                <a:cs typeface="Segoe UI Light" panose="020B0502040204020203" pitchFamily="34" charset="0"/>
              </a:rPr>
              <a:t>الناتج المحلي الاجمالي، والناتج القومي على المستوى الكلي.</a:t>
            </a:r>
          </a:p>
          <a:p>
            <a:pPr algn="just" rtl="1">
              <a:lnSpc>
                <a:spcPct val="150000"/>
              </a:lnSpc>
            </a:pPr>
            <a:r>
              <a:rPr lang="ar-JO" sz="1800" dirty="0" smtClean="0">
                <a:latin typeface="Segoe UI Light" panose="020B0502040204020203" pitchFamily="34" charset="0"/>
                <a:cs typeface="Segoe UI Light" panose="020B0502040204020203" pitchFamily="34" charset="0"/>
              </a:rPr>
              <a:t>وعند الحديث عن </a:t>
            </a:r>
            <a:r>
              <a:rPr lang="ar-JO" sz="1800" b="1" dirty="0" smtClean="0">
                <a:solidFill>
                  <a:srgbClr val="92D050"/>
                </a:solidFill>
                <a:latin typeface="Segoe UI Light" panose="020B0502040204020203" pitchFamily="34" charset="0"/>
                <a:cs typeface="Segoe UI Light" panose="020B0502040204020203" pitchFamily="34" charset="0"/>
              </a:rPr>
              <a:t>اسعار السلع والخدمات </a:t>
            </a:r>
            <a:r>
              <a:rPr lang="ar-JO" sz="1800" dirty="0" smtClean="0">
                <a:latin typeface="Segoe UI Light" panose="020B0502040204020203" pitchFamily="34" charset="0"/>
                <a:cs typeface="Segoe UI Light" panose="020B0502040204020203" pitchFamily="34" charset="0"/>
              </a:rPr>
              <a:t>على المستوى </a:t>
            </a:r>
            <a:r>
              <a:rPr lang="ar-JO" sz="1800" b="1" dirty="0" smtClean="0">
                <a:solidFill>
                  <a:srgbClr val="92D050"/>
                </a:solidFill>
                <a:latin typeface="Segoe UI Light" panose="020B0502040204020203" pitchFamily="34" charset="0"/>
                <a:cs typeface="Segoe UI Light" panose="020B0502040204020203" pitchFamily="34" charset="0"/>
              </a:rPr>
              <a:t>الجزئي</a:t>
            </a:r>
            <a:r>
              <a:rPr lang="ar-JO" sz="1800" dirty="0" smtClean="0">
                <a:latin typeface="Segoe UI Light" panose="020B0502040204020203" pitchFamily="34" charset="0"/>
                <a:cs typeface="Segoe UI Light" panose="020B0502040204020203" pitchFamily="34" charset="0"/>
              </a:rPr>
              <a:t>، وننتقل للحديث عن </a:t>
            </a:r>
            <a:r>
              <a:rPr lang="ar-JO" sz="1800" b="1" dirty="0" smtClean="0">
                <a:solidFill>
                  <a:srgbClr val="FF0000"/>
                </a:solidFill>
                <a:latin typeface="Segoe UI Light" panose="020B0502040204020203" pitchFamily="34" charset="0"/>
                <a:cs typeface="Segoe UI Light" panose="020B0502040204020203" pitchFamily="34" charset="0"/>
              </a:rPr>
              <a:t>معدلات التضخم ومؤشر اسعار المستهلكين على المستوى الكلي</a:t>
            </a:r>
          </a:p>
          <a:p>
            <a:pPr algn="just" rtl="1">
              <a:lnSpc>
                <a:spcPct val="150000"/>
              </a:lnSpc>
            </a:pPr>
            <a:r>
              <a:rPr lang="ar-JO" sz="1800" dirty="0" smtClean="0">
                <a:latin typeface="Segoe UI Light" panose="020B0502040204020203" pitchFamily="34" charset="0"/>
                <a:cs typeface="Segoe UI Light" panose="020B0502040204020203" pitchFamily="34" charset="0"/>
              </a:rPr>
              <a:t>اما الاجور على المستوى </a:t>
            </a:r>
            <a:r>
              <a:rPr lang="ar-JO" sz="1800" b="1" dirty="0" smtClean="0">
                <a:solidFill>
                  <a:srgbClr val="92D050"/>
                </a:solidFill>
                <a:latin typeface="Segoe UI Light" panose="020B0502040204020203" pitchFamily="34" charset="0"/>
                <a:cs typeface="Segoe UI Light" panose="020B0502040204020203" pitchFamily="34" charset="0"/>
              </a:rPr>
              <a:t>الجزئي</a:t>
            </a:r>
            <a:r>
              <a:rPr lang="ar-JO" sz="1800" dirty="0" smtClean="0">
                <a:latin typeface="Segoe UI Light" panose="020B0502040204020203" pitchFamily="34" charset="0"/>
                <a:cs typeface="Segoe UI Light" panose="020B0502040204020203" pitchFamily="34" charset="0"/>
              </a:rPr>
              <a:t> فاننا نتحدث عن </a:t>
            </a:r>
            <a:r>
              <a:rPr lang="ar-JO" sz="1800" b="1" dirty="0" smtClean="0">
                <a:solidFill>
                  <a:srgbClr val="92D050"/>
                </a:solidFill>
                <a:latin typeface="Segoe UI Light" panose="020B0502040204020203" pitchFamily="34" charset="0"/>
                <a:cs typeface="Segoe UI Light" panose="020B0502040204020203" pitchFamily="34" charset="0"/>
              </a:rPr>
              <a:t>الدخل الشهري للفرد</a:t>
            </a:r>
            <a:r>
              <a:rPr lang="ar-JO" sz="1800" dirty="0" smtClean="0">
                <a:latin typeface="Segoe UI Light" panose="020B0502040204020203" pitchFamily="34" charset="0"/>
                <a:cs typeface="Segoe UI Light" panose="020B0502040204020203" pitchFamily="34" charset="0"/>
              </a:rPr>
              <a:t>، وعن </a:t>
            </a:r>
            <a:r>
              <a:rPr lang="ar-JO" sz="1800" b="1" dirty="0" smtClean="0">
                <a:solidFill>
                  <a:srgbClr val="92D050"/>
                </a:solidFill>
                <a:latin typeface="Segoe UI Light" panose="020B0502040204020203" pitchFamily="34" charset="0"/>
                <a:cs typeface="Segoe UI Light" panose="020B0502040204020203" pitchFamily="34" charset="0"/>
              </a:rPr>
              <a:t>حجم ادخاره، وعن ثروته</a:t>
            </a:r>
            <a:r>
              <a:rPr lang="ar-JO" sz="1800" b="1" dirty="0" smtClean="0">
                <a:latin typeface="Segoe UI Light" panose="020B0502040204020203" pitchFamily="34" charset="0"/>
                <a:cs typeface="Segoe UI Light" panose="020B0502040204020203" pitchFamily="34" charset="0"/>
              </a:rPr>
              <a:t>. اما </a:t>
            </a:r>
            <a:r>
              <a:rPr lang="ar-JO" sz="1800" b="1" dirty="0" smtClean="0">
                <a:solidFill>
                  <a:srgbClr val="FF0000"/>
                </a:solidFill>
                <a:latin typeface="Segoe UI Light" panose="020B0502040204020203" pitchFamily="34" charset="0"/>
                <a:cs typeface="Segoe UI Light" panose="020B0502040204020203" pitchFamily="34" charset="0"/>
              </a:rPr>
              <a:t>المستوى الكلي فاننا نتحدث عن تراكم رأس المال، والدخل القومي للدولة </a:t>
            </a:r>
          </a:p>
          <a:p>
            <a:pPr algn="just" rtl="1">
              <a:lnSpc>
                <a:spcPct val="150000"/>
              </a:lnSpc>
            </a:pPr>
            <a:r>
              <a:rPr lang="ar-JO" sz="1800" dirty="0" smtClean="0">
                <a:latin typeface="Segoe UI Light" panose="020B0502040204020203" pitchFamily="34" charset="0"/>
                <a:cs typeface="Segoe UI Light" panose="020B0502040204020203" pitchFamily="34" charset="0"/>
              </a:rPr>
              <a:t>وكذلك بما يتعلق بالعمل فاننا نتحدث عن </a:t>
            </a:r>
            <a:r>
              <a:rPr lang="ar-JO" sz="1800" b="1" dirty="0" smtClean="0">
                <a:solidFill>
                  <a:srgbClr val="92D050"/>
                </a:solidFill>
                <a:latin typeface="Segoe UI Light" panose="020B0502040204020203" pitchFamily="34" charset="0"/>
                <a:cs typeface="Segoe UI Light" panose="020B0502040204020203" pitchFamily="34" charset="0"/>
              </a:rPr>
              <a:t>معدل الدوران في احدى الشركات، وعدد العاملين في احدى الشركات</a:t>
            </a:r>
            <a:r>
              <a:rPr lang="ar-JO" sz="1800" dirty="0" smtClean="0">
                <a:solidFill>
                  <a:srgbClr val="92D050"/>
                </a:solidFill>
                <a:latin typeface="Segoe UI Light" panose="020B0502040204020203" pitchFamily="34" charset="0"/>
                <a:cs typeface="Segoe UI Light" panose="020B0502040204020203" pitchFamily="34" charset="0"/>
              </a:rPr>
              <a:t> </a:t>
            </a:r>
            <a:r>
              <a:rPr lang="ar-JO" sz="1800" dirty="0" smtClean="0">
                <a:latin typeface="Segoe UI Light" panose="020B0502040204020203" pitchFamily="34" charset="0"/>
                <a:cs typeface="Segoe UI Light" panose="020B0502040204020203" pitchFamily="34" charset="0"/>
              </a:rPr>
              <a:t>على المستوى </a:t>
            </a:r>
            <a:r>
              <a:rPr lang="ar-JO" sz="1800" b="1" dirty="0" smtClean="0">
                <a:solidFill>
                  <a:srgbClr val="92D050"/>
                </a:solidFill>
                <a:latin typeface="Segoe UI Light" panose="020B0502040204020203" pitchFamily="34" charset="0"/>
                <a:cs typeface="Segoe UI Light" panose="020B0502040204020203" pitchFamily="34" charset="0"/>
              </a:rPr>
              <a:t>الجزئي</a:t>
            </a:r>
            <a:r>
              <a:rPr lang="ar-JO" sz="1800" dirty="0" smtClean="0">
                <a:latin typeface="Segoe UI Light" panose="020B0502040204020203" pitchFamily="34" charset="0"/>
                <a:cs typeface="Segoe UI Light" panose="020B0502040204020203" pitchFamily="34" charset="0"/>
              </a:rPr>
              <a:t>، الا اننا نتحدث عن </a:t>
            </a:r>
            <a:r>
              <a:rPr lang="ar-JO" sz="1800" b="1" dirty="0" smtClean="0">
                <a:solidFill>
                  <a:srgbClr val="FF0000"/>
                </a:solidFill>
                <a:latin typeface="Segoe UI Light" panose="020B0502040204020203" pitchFamily="34" charset="0"/>
                <a:cs typeface="Segoe UI Light" panose="020B0502040204020203" pitchFamily="34" charset="0"/>
              </a:rPr>
              <a:t>معدلات البطالة على المستوى الكلي </a:t>
            </a:r>
          </a:p>
          <a:p>
            <a:pPr algn="r" rtl="1">
              <a:lnSpc>
                <a:spcPct val="150000"/>
              </a:lnSpc>
            </a:pPr>
            <a:endParaRPr lang="en-US" sz="1800" dirty="0"/>
          </a:p>
        </p:txBody>
      </p:sp>
    </p:spTree>
    <p:extLst>
      <p:ext uri="{BB962C8B-B14F-4D97-AF65-F5344CB8AC3E}">
        <p14:creationId xmlns:p14="http://schemas.microsoft.com/office/powerpoint/2010/main" val="31207375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6848" y="322313"/>
            <a:ext cx="8915399" cy="1468800"/>
          </a:xfrm>
        </p:spPr>
        <p:txBody>
          <a:bodyPr/>
          <a:lstStyle/>
          <a:p>
            <a:r>
              <a:rPr lang="en-US" dirty="0"/>
              <a:t>Why Study Economics?</a:t>
            </a:r>
          </a:p>
        </p:txBody>
      </p:sp>
      <p:sp>
        <p:nvSpPr>
          <p:cNvPr id="3" name="Text Placeholder 2"/>
          <p:cNvSpPr>
            <a:spLocks noGrp="1"/>
          </p:cNvSpPr>
          <p:nvPr>
            <p:ph type="body" idx="1"/>
          </p:nvPr>
        </p:nvSpPr>
        <p:spPr>
          <a:xfrm>
            <a:off x="2496848" y="1913765"/>
            <a:ext cx="9344170" cy="3184708"/>
          </a:xfrm>
        </p:spPr>
        <p:txBody>
          <a:bodyPr>
            <a:normAutofit/>
          </a:bodyPr>
          <a:lstStyle/>
          <a:p>
            <a:r>
              <a:rPr lang="en-US" b="1" dirty="0"/>
              <a:t>Economics has three fundamental concepts</a:t>
            </a:r>
            <a:r>
              <a:rPr lang="en-US" b="1" dirty="0" smtClean="0"/>
              <a:t>:</a:t>
            </a:r>
          </a:p>
          <a:p>
            <a:r>
              <a:rPr lang="en-US" dirty="0" smtClean="0"/>
              <a:t>– </a:t>
            </a:r>
            <a:r>
              <a:rPr lang="en-US" dirty="0"/>
              <a:t>Opportunity </a:t>
            </a:r>
            <a:r>
              <a:rPr lang="en-US" dirty="0" smtClean="0"/>
              <a:t>cost    </a:t>
            </a:r>
            <a:r>
              <a:rPr lang="ar-JO" sz="1600" dirty="0" smtClean="0"/>
              <a:t>تكلفة الفرصة البديلة</a:t>
            </a:r>
          </a:p>
          <a:p>
            <a:endParaRPr lang="en-US" sz="1600" dirty="0" smtClean="0"/>
          </a:p>
          <a:p>
            <a:r>
              <a:rPr lang="en-US" dirty="0" smtClean="0"/>
              <a:t>– Marginalism</a:t>
            </a:r>
            <a:r>
              <a:rPr lang="ar-JO" dirty="0" smtClean="0"/>
              <a:t> </a:t>
            </a:r>
            <a:r>
              <a:rPr lang="ar-JO" sz="1600" dirty="0" smtClean="0"/>
              <a:t>مبدأ التغيير او الهامشية  </a:t>
            </a:r>
          </a:p>
          <a:p>
            <a:r>
              <a:rPr lang="ar-JO" sz="1600" dirty="0" smtClean="0"/>
              <a:t>   </a:t>
            </a:r>
            <a:endParaRPr lang="en-US" sz="1600" dirty="0" smtClean="0"/>
          </a:p>
          <a:p>
            <a:r>
              <a:rPr lang="en-US" dirty="0" smtClean="0"/>
              <a:t>– </a:t>
            </a:r>
            <a:r>
              <a:rPr lang="en-US" dirty="0"/>
              <a:t>Efficient markets </a:t>
            </a:r>
            <a:r>
              <a:rPr lang="ar-JO" sz="1600" dirty="0" smtClean="0"/>
              <a:t>كفاءة الاسواق   </a:t>
            </a:r>
          </a:p>
          <a:p>
            <a:endParaRPr lang="en-US" sz="1600" dirty="0"/>
          </a:p>
        </p:txBody>
      </p:sp>
    </p:spTree>
    <p:extLst>
      <p:ext uri="{BB962C8B-B14F-4D97-AF65-F5344CB8AC3E}">
        <p14:creationId xmlns:p14="http://schemas.microsoft.com/office/powerpoint/2010/main" val="11917116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9067" y="3101074"/>
            <a:ext cx="8915399" cy="1455163"/>
          </a:xfrm>
        </p:spPr>
        <p:txBody>
          <a:bodyPr/>
          <a:lstStyle/>
          <a:p>
            <a:r>
              <a:rPr lang="en-US" dirty="0"/>
              <a:t>Efficient Markets</a:t>
            </a:r>
          </a:p>
        </p:txBody>
      </p:sp>
      <p:sp>
        <p:nvSpPr>
          <p:cNvPr id="3" name="Text Placeholder 2"/>
          <p:cNvSpPr>
            <a:spLocks noGrp="1"/>
          </p:cNvSpPr>
          <p:nvPr>
            <p:ph type="body" idx="1"/>
          </p:nvPr>
        </p:nvSpPr>
        <p:spPr>
          <a:xfrm>
            <a:off x="2349067" y="4712293"/>
            <a:ext cx="8780751" cy="860400"/>
          </a:xfrm>
        </p:spPr>
        <p:txBody>
          <a:bodyPr/>
          <a:lstStyle/>
          <a:p>
            <a:r>
              <a:rPr lang="en-US" dirty="0"/>
              <a:t>A market in which profit opportunities are eliminated almost instantaneously</a:t>
            </a:r>
            <a:r>
              <a:rPr lang="en-US" dirty="0" smtClean="0"/>
              <a:t>.</a:t>
            </a:r>
            <a:endParaRPr lang="ar-JO" dirty="0" smtClean="0"/>
          </a:p>
          <a:p>
            <a:pPr algn="r" rtl="1"/>
            <a:r>
              <a:rPr lang="ar-JO" sz="1600" dirty="0" smtClean="0">
                <a:latin typeface="Segoe UI Light" panose="020B0502040204020203" pitchFamily="34" charset="0"/>
                <a:cs typeface="Segoe UI Light" panose="020B0502040204020203" pitchFamily="34" charset="0"/>
              </a:rPr>
              <a:t>هي الاسواق التي تبحث عن فرص الربح الاكبر باقل تكلفة ممكنة </a:t>
            </a:r>
          </a:p>
        </p:txBody>
      </p:sp>
      <p:sp>
        <p:nvSpPr>
          <p:cNvPr id="5" name="Title 1"/>
          <p:cNvSpPr txBox="1">
            <a:spLocks/>
          </p:cNvSpPr>
          <p:nvPr/>
        </p:nvSpPr>
        <p:spPr>
          <a:xfrm>
            <a:off x="2501467" y="163474"/>
            <a:ext cx="8915399" cy="1468800"/>
          </a:xfrm>
          <a:prstGeom prst="rect">
            <a:avLst/>
          </a:prstGeom>
        </p:spPr>
        <p:txBody>
          <a:bodyPr vert="horz" lIns="91440" tIns="45720" rIns="91440" bIns="45720" rtlCol="0" anchor="b">
            <a:normAutofit/>
          </a:bodyPr>
          <a:lstStyle>
            <a:lvl1pPr algn="l" defTabSz="457200" rtl="0" eaLnBrk="1" latinLnBrk="0" hangingPunct="1">
              <a:spcBef>
                <a:spcPct val="0"/>
              </a:spcBef>
              <a:buNone/>
              <a:defRPr sz="4000" b="0" kern="1200" cap="none">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smtClean="0">
                <a:solidFill>
                  <a:prstClr val="black">
                    <a:lumMod val="85000"/>
                    <a:lumOff val="15000"/>
                  </a:prstClr>
                </a:solidFill>
              </a:rPr>
              <a:t>Opportunity Cost </a:t>
            </a:r>
            <a:endParaRPr lang="en-US" dirty="0">
              <a:solidFill>
                <a:prstClr val="black">
                  <a:lumMod val="85000"/>
                  <a:lumOff val="15000"/>
                </a:prstClr>
              </a:solidFill>
            </a:endParaRPr>
          </a:p>
        </p:txBody>
      </p:sp>
      <p:sp>
        <p:nvSpPr>
          <p:cNvPr id="7" name="Text Placeholder 2"/>
          <p:cNvSpPr txBox="1">
            <a:spLocks/>
          </p:cNvSpPr>
          <p:nvPr/>
        </p:nvSpPr>
        <p:spPr>
          <a:xfrm>
            <a:off x="2349067" y="3101074"/>
            <a:ext cx="8780751" cy="860400"/>
          </a:xfrm>
          <a:prstGeom prst="rect">
            <a:avLst/>
          </a:prstGeom>
        </p:spPr>
        <p:txBody>
          <a:bodyPr vert="horz" lIns="91440" tIns="45720" rIns="91440" bIns="45720" rtlCol="0" anchor="t">
            <a:normAutofit/>
          </a:bodyPr>
          <a:lstStyle>
            <a:lvl1pPr marL="0" indent="0" algn="l" defTabSz="457200" rtl="0" eaLnBrk="1" latinLnBrk="0" hangingPunct="1">
              <a:spcBef>
                <a:spcPts val="1000"/>
              </a:spcBef>
              <a:spcAft>
                <a:spcPts val="0"/>
              </a:spcAft>
              <a:buClr>
                <a:schemeClr val="accent1"/>
              </a:buClr>
              <a:buFont typeface="Wingdings 3" charset="2"/>
              <a:buNone/>
              <a:defRPr sz="2000" kern="1200">
                <a:solidFill>
                  <a:schemeClr val="tx1">
                    <a:lumMod val="65000"/>
                    <a:lumOff val="35000"/>
                  </a:schemeClr>
                </a:solidFill>
                <a:latin typeface="+mn-lt"/>
                <a:ea typeface="+mn-ea"/>
                <a:cs typeface="+mn-cs"/>
              </a:defRPr>
            </a:lvl1pPr>
            <a:lvl2pPr marL="457200" indent="0" algn="l" defTabSz="457200" rtl="0" eaLnBrk="1" latinLnBrk="0" hangingPunct="1">
              <a:spcBef>
                <a:spcPts val="1000"/>
              </a:spcBef>
              <a:spcAft>
                <a:spcPts val="0"/>
              </a:spcAft>
              <a:buClr>
                <a:schemeClr val="accent1"/>
              </a:buClr>
              <a:buFont typeface="Wingdings 3" charset="2"/>
              <a:buNone/>
              <a:defRPr sz="1800" kern="1200">
                <a:solidFill>
                  <a:schemeClr val="tx1">
                    <a:tint val="75000"/>
                  </a:schemeClr>
                </a:solidFill>
                <a:latin typeface="+mn-lt"/>
                <a:ea typeface="+mn-ea"/>
                <a:cs typeface="+mn-cs"/>
              </a:defRPr>
            </a:lvl2pPr>
            <a:lvl3pPr marL="914400" indent="0" algn="l"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3pPr>
            <a:lvl4pPr marL="1371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4pPr>
            <a:lvl5pPr marL="18288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5pPr>
            <a:lvl6pPr marL="22860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6pPr>
            <a:lvl7pPr marL="27432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7pPr>
            <a:lvl8pPr marL="32004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8pPr>
            <a:lvl9pPr marL="3657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9pPr>
          </a:lstStyle>
          <a:p>
            <a:pPr>
              <a:buClr>
                <a:srgbClr val="A53010"/>
              </a:buClr>
            </a:pPr>
            <a:r>
              <a:rPr lang="en-US" dirty="0" err="1">
                <a:solidFill>
                  <a:prstClr val="black">
                    <a:lumMod val="65000"/>
                    <a:lumOff val="35000"/>
                  </a:prstClr>
                </a:solidFill>
              </a:rPr>
              <a:t>marginalism</a:t>
            </a:r>
            <a:r>
              <a:rPr lang="en-US" dirty="0">
                <a:solidFill>
                  <a:prstClr val="black">
                    <a:lumMod val="65000"/>
                    <a:lumOff val="35000"/>
                  </a:prstClr>
                </a:solidFill>
              </a:rPr>
              <a:t> The process of analyzing the additional costs or benefits arising from a choice or decision. </a:t>
            </a:r>
            <a:endParaRPr lang="ar-JO" dirty="0" smtClean="0">
              <a:solidFill>
                <a:prstClr val="black">
                  <a:lumMod val="65000"/>
                  <a:lumOff val="35000"/>
                </a:prstClr>
              </a:solidFill>
            </a:endParaRPr>
          </a:p>
          <a:p>
            <a:pPr algn="r" rtl="1">
              <a:buClr>
                <a:srgbClr val="A53010"/>
              </a:buClr>
            </a:pPr>
            <a:r>
              <a:rPr lang="ar-JO" sz="1600" dirty="0" smtClean="0">
                <a:solidFill>
                  <a:prstClr val="black">
                    <a:lumMod val="65000"/>
                    <a:lumOff val="35000"/>
                  </a:prstClr>
                </a:solidFill>
                <a:latin typeface="Segoe UI Light" panose="020B0502040204020203" pitchFamily="34" charset="0"/>
                <a:cs typeface="Segoe UI Light" panose="020B0502040204020203" pitchFamily="34" charset="0"/>
              </a:rPr>
              <a:t>هي عملية تحليل التكاليف والفوائد الناتجة عن اختيار بديل معين او عند اتخاذ قرار</a:t>
            </a:r>
            <a:endParaRPr lang="en-US" sz="1600" dirty="0">
              <a:solidFill>
                <a:prstClr val="black">
                  <a:lumMod val="65000"/>
                  <a:lumOff val="35000"/>
                </a:prstClr>
              </a:solidFill>
              <a:latin typeface="Segoe UI Light" panose="020B0502040204020203" pitchFamily="34" charset="0"/>
              <a:cs typeface="Segoe UI Light" panose="020B0502040204020203" pitchFamily="34" charset="0"/>
            </a:endParaRPr>
          </a:p>
        </p:txBody>
      </p:sp>
      <p:sp>
        <p:nvSpPr>
          <p:cNvPr id="8" name="Title 1"/>
          <p:cNvSpPr txBox="1">
            <a:spLocks/>
          </p:cNvSpPr>
          <p:nvPr/>
        </p:nvSpPr>
        <p:spPr>
          <a:xfrm>
            <a:off x="2501467" y="1798310"/>
            <a:ext cx="8915399" cy="1455163"/>
          </a:xfrm>
          <a:prstGeom prst="rect">
            <a:avLst/>
          </a:prstGeom>
        </p:spPr>
        <p:txBody>
          <a:bodyPr vert="horz" lIns="91440" tIns="45720" rIns="91440" bIns="45720" rtlCol="0" anchor="b">
            <a:normAutofit/>
          </a:bodyPr>
          <a:lstStyle>
            <a:lvl1pPr algn="l" defTabSz="457200" rtl="0" eaLnBrk="1" latinLnBrk="0" hangingPunct="1">
              <a:spcBef>
                <a:spcPct val="0"/>
              </a:spcBef>
              <a:buNone/>
              <a:defRPr sz="4000" b="0" kern="1200" cap="none">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smtClean="0">
                <a:solidFill>
                  <a:prstClr val="black">
                    <a:lumMod val="85000"/>
                    <a:lumOff val="15000"/>
                  </a:prstClr>
                </a:solidFill>
              </a:rPr>
              <a:t>Marginalism</a:t>
            </a:r>
            <a:endParaRPr lang="en-US" dirty="0">
              <a:solidFill>
                <a:prstClr val="black">
                  <a:lumMod val="85000"/>
                  <a:lumOff val="15000"/>
                </a:prstClr>
              </a:solidFill>
            </a:endParaRPr>
          </a:p>
        </p:txBody>
      </p:sp>
      <p:sp>
        <p:nvSpPr>
          <p:cNvPr id="9" name="Text Placeholder 2"/>
          <p:cNvSpPr txBox="1">
            <a:spLocks/>
          </p:cNvSpPr>
          <p:nvPr/>
        </p:nvSpPr>
        <p:spPr>
          <a:xfrm>
            <a:off x="2501467" y="1798311"/>
            <a:ext cx="8124969" cy="860400"/>
          </a:xfrm>
          <a:prstGeom prst="rect">
            <a:avLst/>
          </a:prstGeom>
        </p:spPr>
        <p:txBody>
          <a:bodyPr vert="horz" lIns="91440" tIns="45720" rIns="91440" bIns="45720" rtlCol="0" anchor="t">
            <a:normAutofit/>
          </a:bodyPr>
          <a:lstStyle>
            <a:lvl1pPr marL="0" indent="0" algn="l" defTabSz="457200" rtl="0" eaLnBrk="1" latinLnBrk="0" hangingPunct="1">
              <a:spcBef>
                <a:spcPts val="1000"/>
              </a:spcBef>
              <a:spcAft>
                <a:spcPts val="0"/>
              </a:spcAft>
              <a:buClr>
                <a:schemeClr val="accent1"/>
              </a:buClr>
              <a:buFont typeface="Wingdings 3" charset="2"/>
              <a:buNone/>
              <a:defRPr sz="2000" kern="1200">
                <a:solidFill>
                  <a:schemeClr val="tx1">
                    <a:lumMod val="65000"/>
                    <a:lumOff val="35000"/>
                  </a:schemeClr>
                </a:solidFill>
                <a:latin typeface="+mn-lt"/>
                <a:ea typeface="+mn-ea"/>
                <a:cs typeface="+mn-cs"/>
              </a:defRPr>
            </a:lvl1pPr>
            <a:lvl2pPr marL="457200" indent="0" algn="l" defTabSz="457200" rtl="0" eaLnBrk="1" latinLnBrk="0" hangingPunct="1">
              <a:spcBef>
                <a:spcPts val="1000"/>
              </a:spcBef>
              <a:spcAft>
                <a:spcPts val="0"/>
              </a:spcAft>
              <a:buClr>
                <a:schemeClr val="accent1"/>
              </a:buClr>
              <a:buFont typeface="Wingdings 3" charset="2"/>
              <a:buNone/>
              <a:defRPr sz="1800" kern="1200">
                <a:solidFill>
                  <a:schemeClr val="tx1">
                    <a:tint val="75000"/>
                  </a:schemeClr>
                </a:solidFill>
                <a:latin typeface="+mn-lt"/>
                <a:ea typeface="+mn-ea"/>
                <a:cs typeface="+mn-cs"/>
              </a:defRPr>
            </a:lvl2pPr>
            <a:lvl3pPr marL="914400" indent="0" algn="l"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3pPr>
            <a:lvl4pPr marL="1371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4pPr>
            <a:lvl5pPr marL="18288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5pPr>
            <a:lvl6pPr marL="22860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6pPr>
            <a:lvl7pPr marL="27432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7pPr>
            <a:lvl8pPr marL="32004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8pPr>
            <a:lvl9pPr marL="3657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9pPr>
          </a:lstStyle>
          <a:p>
            <a:pPr>
              <a:buClr>
                <a:srgbClr val="A53010"/>
              </a:buClr>
            </a:pPr>
            <a:r>
              <a:rPr lang="en-US" dirty="0" smtClean="0">
                <a:solidFill>
                  <a:prstClr val="black">
                    <a:lumMod val="65000"/>
                    <a:lumOff val="35000"/>
                  </a:prstClr>
                </a:solidFill>
              </a:rPr>
              <a:t>opportunity cost The best alternative that we forgo, or give up, when we make a choice or decision.</a:t>
            </a:r>
            <a:endParaRPr lang="ar-JO" dirty="0" smtClean="0">
              <a:solidFill>
                <a:prstClr val="black">
                  <a:lumMod val="65000"/>
                  <a:lumOff val="35000"/>
                </a:prstClr>
              </a:solidFill>
            </a:endParaRPr>
          </a:p>
          <a:p>
            <a:pPr algn="r" rtl="1">
              <a:buClr>
                <a:srgbClr val="A53010"/>
              </a:buClr>
            </a:pPr>
            <a:r>
              <a:rPr lang="ar-JO" sz="1600" dirty="0" smtClean="0">
                <a:solidFill>
                  <a:prstClr val="black">
                    <a:lumMod val="65000"/>
                    <a:lumOff val="35000"/>
                  </a:prstClr>
                </a:solidFill>
                <a:latin typeface="Segoe UI Light" panose="020B0502040204020203" pitchFamily="34" charset="0"/>
                <a:cs typeface="Segoe UI Light" panose="020B0502040204020203" pitchFamily="34" charset="0"/>
              </a:rPr>
              <a:t>هو افضل بديل نتخلى عنه عندما نتخذ قرارا</a:t>
            </a:r>
            <a:endParaRPr lang="en-US" sz="1600" dirty="0">
              <a:solidFill>
                <a:prstClr val="black">
                  <a:lumMod val="65000"/>
                  <a:lumOff val="35000"/>
                </a:prstClr>
              </a:solidFill>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26918428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9211" y="165295"/>
            <a:ext cx="8915399" cy="1468800"/>
          </a:xfrm>
        </p:spPr>
        <p:txBody>
          <a:bodyPr/>
          <a:lstStyle/>
          <a:p>
            <a:r>
              <a:rPr lang="en-US" dirty="0"/>
              <a:t>The Method of Economics </a:t>
            </a:r>
          </a:p>
        </p:txBody>
      </p:sp>
      <p:sp>
        <p:nvSpPr>
          <p:cNvPr id="3" name="Text Placeholder 2"/>
          <p:cNvSpPr>
            <a:spLocks noGrp="1"/>
          </p:cNvSpPr>
          <p:nvPr>
            <p:ph type="body" idx="1"/>
          </p:nvPr>
        </p:nvSpPr>
        <p:spPr>
          <a:xfrm>
            <a:off x="2589211" y="1941473"/>
            <a:ext cx="8915399" cy="3240127"/>
          </a:xfrm>
        </p:spPr>
        <p:txBody>
          <a:bodyPr>
            <a:normAutofit/>
          </a:bodyPr>
          <a:lstStyle/>
          <a:p>
            <a:pPr>
              <a:lnSpc>
                <a:spcPct val="210000"/>
              </a:lnSpc>
            </a:pPr>
            <a:r>
              <a:rPr lang="en-US" b="1" dirty="0">
                <a:solidFill>
                  <a:srgbClr val="FF0000"/>
                </a:solidFill>
              </a:rPr>
              <a:t>positive economics </a:t>
            </a:r>
            <a:r>
              <a:rPr lang="ar-JO" b="1" dirty="0" smtClean="0">
                <a:solidFill>
                  <a:srgbClr val="FF0000"/>
                </a:solidFill>
              </a:rPr>
              <a:t>:</a:t>
            </a:r>
            <a:r>
              <a:rPr lang="en-US" dirty="0" smtClean="0"/>
              <a:t>An </a:t>
            </a:r>
            <a:r>
              <a:rPr lang="en-US" dirty="0"/>
              <a:t>approach to economics that seeks to understand behavior and the operation of systems </a:t>
            </a:r>
            <a:r>
              <a:rPr lang="en-US" dirty="0">
                <a:solidFill>
                  <a:srgbClr val="7030A0"/>
                </a:solidFill>
              </a:rPr>
              <a:t>without making judgments</a:t>
            </a:r>
            <a:r>
              <a:rPr lang="en-US" dirty="0"/>
              <a:t>. </a:t>
            </a:r>
            <a:r>
              <a:rPr lang="en-US" dirty="0">
                <a:solidFill>
                  <a:srgbClr val="0070C0"/>
                </a:solidFill>
              </a:rPr>
              <a:t>It describes what exists and how it works</a:t>
            </a:r>
            <a:r>
              <a:rPr lang="en-US" dirty="0" smtClean="0"/>
              <a:t>.</a:t>
            </a:r>
            <a:endParaRPr lang="ar-JO" dirty="0" smtClean="0"/>
          </a:p>
          <a:p>
            <a:pPr algn="just" rtl="1">
              <a:lnSpc>
                <a:spcPct val="150000"/>
              </a:lnSpc>
            </a:pPr>
            <a:r>
              <a:rPr lang="ar-JO" sz="1600" dirty="0">
                <a:latin typeface="Segoe UI Light" panose="020B0502040204020203" pitchFamily="34" charset="0"/>
                <a:cs typeface="Segoe UI Light" panose="020B0502040204020203" pitchFamily="34" charset="0"/>
              </a:rPr>
              <a:t>نهجٌ اقتصاديٌّ يسعى إلى فهم سلوك الأنظمة وطريقة عملها </a:t>
            </a:r>
            <a:r>
              <a:rPr lang="ar-JO" sz="1600" dirty="0">
                <a:solidFill>
                  <a:srgbClr val="7030A0"/>
                </a:solidFill>
                <a:latin typeface="Segoe UI Light" panose="020B0502040204020203" pitchFamily="34" charset="0"/>
                <a:cs typeface="Segoe UI Light" panose="020B0502040204020203" pitchFamily="34" charset="0"/>
              </a:rPr>
              <a:t>دون إصدار أحكام</a:t>
            </a:r>
            <a:r>
              <a:rPr lang="ar-JO" sz="1600" dirty="0">
                <a:latin typeface="Segoe UI Light" panose="020B0502040204020203" pitchFamily="34" charset="0"/>
                <a:cs typeface="Segoe UI Light" panose="020B0502040204020203" pitchFamily="34" charset="0"/>
              </a:rPr>
              <a:t>. </a:t>
            </a:r>
            <a:r>
              <a:rPr lang="ar-JO" sz="1600" dirty="0">
                <a:solidFill>
                  <a:srgbClr val="0070C0"/>
                </a:solidFill>
                <a:latin typeface="Segoe UI Light" panose="020B0502040204020203" pitchFamily="34" charset="0"/>
                <a:cs typeface="Segoe UI Light" panose="020B0502040204020203" pitchFamily="34" charset="0"/>
              </a:rPr>
              <a:t>فهو يصف ما هو موجود وكيف يعمل</a:t>
            </a:r>
            <a:r>
              <a:rPr lang="ar-JO" sz="1600" dirty="0" smtClean="0">
                <a:solidFill>
                  <a:srgbClr val="0070C0"/>
                </a:solidFill>
                <a:latin typeface="Segoe UI Light" panose="020B0502040204020203" pitchFamily="34" charset="0"/>
                <a:cs typeface="Segoe UI Light" panose="020B0502040204020203" pitchFamily="34" charset="0"/>
              </a:rPr>
              <a:t>.</a:t>
            </a:r>
          </a:p>
          <a:p>
            <a:pPr algn="just" rtl="1">
              <a:lnSpc>
                <a:spcPct val="150000"/>
              </a:lnSpc>
            </a:pPr>
            <a:r>
              <a:rPr lang="ar-JO" sz="1600" dirty="0">
                <a:latin typeface="Segoe UI Light" panose="020B0502040204020203" pitchFamily="34" charset="0"/>
                <a:cs typeface="Segoe UI Light" panose="020B0502040204020203" pitchFamily="34" charset="0"/>
              </a:rPr>
              <a:t>مثال: "كوكبنا يسخن بسبب كمية الفحم التي نحرقها" عبارة إيجابية. يمكننا اختبار صحتها أو خطأها</a:t>
            </a:r>
            <a:r>
              <a:rPr lang="ar-JO" sz="1600" dirty="0" smtClean="0">
                <a:latin typeface="Segoe UI Light" panose="020B0502040204020203" pitchFamily="34" charset="0"/>
                <a:cs typeface="Segoe UI Light" panose="020B0502040204020203" pitchFamily="34" charset="0"/>
              </a:rPr>
              <a:t>.</a:t>
            </a:r>
          </a:p>
          <a:p>
            <a:pPr algn="just" rtl="1">
              <a:lnSpc>
                <a:spcPct val="150000"/>
              </a:lnSpc>
            </a:pPr>
            <a:r>
              <a:rPr lang="ar-JO" sz="1600" dirty="0">
                <a:latin typeface="Segoe UI Light" panose="020B0502040204020203" pitchFamily="34" charset="0"/>
                <a:cs typeface="Segoe UI Light" panose="020B0502040204020203" pitchFamily="34" charset="0"/>
              </a:rPr>
              <a:t>من المهام الأساسية للاقتصاديين اختبار العبارات الإيجابية حول كيفية عمل العالم الاقتصادي، واستبعاد الخاطئة </a:t>
            </a:r>
            <a:r>
              <a:rPr lang="ar-JO" sz="1600" dirty="0" smtClean="0">
                <a:latin typeface="Segoe UI Light" panose="020B0502040204020203" pitchFamily="34" charset="0"/>
                <a:cs typeface="Segoe UI Light" panose="020B0502040204020203" pitchFamily="34" charset="0"/>
              </a:rPr>
              <a:t>منها.</a:t>
            </a:r>
            <a:endParaRPr lang="en-US" sz="1600"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25805060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321" y="359259"/>
            <a:ext cx="8915399" cy="1468800"/>
          </a:xfrm>
        </p:spPr>
        <p:txBody>
          <a:bodyPr/>
          <a:lstStyle/>
          <a:p>
            <a:r>
              <a:rPr lang="en-US" dirty="0"/>
              <a:t>The Method of Economics </a:t>
            </a:r>
          </a:p>
        </p:txBody>
      </p:sp>
      <p:sp>
        <p:nvSpPr>
          <p:cNvPr id="3" name="Text Placeholder 2"/>
          <p:cNvSpPr>
            <a:spLocks noGrp="1"/>
          </p:cNvSpPr>
          <p:nvPr>
            <p:ph type="body" idx="1"/>
          </p:nvPr>
        </p:nvSpPr>
        <p:spPr>
          <a:xfrm>
            <a:off x="2515321" y="1828059"/>
            <a:ext cx="8915399" cy="1635577"/>
          </a:xfrm>
        </p:spPr>
        <p:txBody>
          <a:bodyPr/>
          <a:lstStyle/>
          <a:p>
            <a:r>
              <a:rPr lang="en-US" b="1" dirty="0">
                <a:solidFill>
                  <a:srgbClr val="FF0000"/>
                </a:solidFill>
              </a:rPr>
              <a:t>normative economics </a:t>
            </a:r>
            <a:r>
              <a:rPr lang="ar-JO" b="1" dirty="0" smtClean="0">
                <a:solidFill>
                  <a:srgbClr val="FF0000"/>
                </a:solidFill>
              </a:rPr>
              <a:t>:</a:t>
            </a:r>
            <a:r>
              <a:rPr lang="en-US" dirty="0" smtClean="0"/>
              <a:t>An </a:t>
            </a:r>
            <a:r>
              <a:rPr lang="en-US" dirty="0"/>
              <a:t>approach to economics that analyzes outcomes of economic behavior, evaluates them as good or bad, and </a:t>
            </a:r>
            <a:r>
              <a:rPr lang="en-US" dirty="0">
                <a:solidFill>
                  <a:srgbClr val="0070C0"/>
                </a:solidFill>
              </a:rPr>
              <a:t>may </a:t>
            </a:r>
            <a:r>
              <a:rPr lang="en-US" dirty="0" smtClean="0">
                <a:solidFill>
                  <a:srgbClr val="0070C0"/>
                </a:solidFill>
              </a:rPr>
              <a:t>prescribe courses of action</a:t>
            </a:r>
            <a:r>
              <a:rPr lang="en-US" dirty="0" smtClean="0"/>
              <a:t>. Also called policy economics</a:t>
            </a:r>
            <a:r>
              <a:rPr lang="ar-JO" dirty="0" smtClean="0"/>
              <a:t>.</a:t>
            </a:r>
          </a:p>
          <a:p>
            <a:pPr algn="r" rtl="1"/>
            <a:r>
              <a:rPr lang="ar-JO" sz="1600" dirty="0">
                <a:latin typeface="Segoe UI Light" panose="020B0502040204020203" pitchFamily="34" charset="0"/>
                <a:cs typeface="Segoe UI Light" panose="020B0502040204020203" pitchFamily="34" charset="0"/>
              </a:rPr>
              <a:t>الاقتصاد المعياري: نهج اقتصادي يُحلل نتائج السلوك الاقتصادي، ويُقيّمها جيدًا أو سيئًا، </a:t>
            </a:r>
            <a:r>
              <a:rPr lang="ar-JO" sz="1600" dirty="0">
                <a:solidFill>
                  <a:srgbClr val="0070C0"/>
                </a:solidFill>
                <a:latin typeface="Segoe UI Light" panose="020B0502040204020203" pitchFamily="34" charset="0"/>
                <a:cs typeface="Segoe UI Light" panose="020B0502040204020203" pitchFamily="34" charset="0"/>
              </a:rPr>
              <a:t>وقد يصف مسارات العمل</a:t>
            </a:r>
            <a:r>
              <a:rPr lang="ar-JO" sz="1600" dirty="0">
                <a:latin typeface="Segoe UI Light" panose="020B0502040204020203" pitchFamily="34" charset="0"/>
                <a:cs typeface="Segoe UI Light" panose="020B0502040204020203" pitchFamily="34" charset="0"/>
              </a:rPr>
              <a:t>. ويُسمى أيضًا اقتصاد السياسة.</a:t>
            </a:r>
            <a:endParaRPr lang="ar-JO" sz="1600" dirty="0" smtClean="0">
              <a:latin typeface="Segoe UI Light" panose="020B0502040204020203" pitchFamily="34" charset="0"/>
              <a:cs typeface="Segoe UI Light" panose="020B0502040204020203" pitchFamily="34" charset="0"/>
            </a:endParaRPr>
          </a:p>
          <a:p>
            <a:endParaRPr lang="en-US" dirty="0"/>
          </a:p>
        </p:txBody>
      </p:sp>
      <p:sp>
        <p:nvSpPr>
          <p:cNvPr id="4" name="Text Placeholder 2"/>
          <p:cNvSpPr txBox="1">
            <a:spLocks/>
          </p:cNvSpPr>
          <p:nvPr/>
        </p:nvSpPr>
        <p:spPr>
          <a:xfrm>
            <a:off x="2515321" y="3463636"/>
            <a:ext cx="8915399" cy="1635577"/>
          </a:xfrm>
          <a:prstGeom prst="rect">
            <a:avLst/>
          </a:prstGeom>
        </p:spPr>
        <p:txBody>
          <a:bodyPr vert="horz" lIns="91440" tIns="45720" rIns="91440" bIns="45720" rtlCol="0" anchor="t">
            <a:normAutofit/>
          </a:bodyPr>
          <a:lstStyle>
            <a:lvl1pPr marL="0" indent="0" algn="l" defTabSz="457200" rtl="0" eaLnBrk="1" latinLnBrk="0" hangingPunct="1">
              <a:spcBef>
                <a:spcPts val="1000"/>
              </a:spcBef>
              <a:spcAft>
                <a:spcPts val="0"/>
              </a:spcAft>
              <a:buClr>
                <a:schemeClr val="accent1"/>
              </a:buClr>
              <a:buFont typeface="Wingdings 3" charset="2"/>
              <a:buNone/>
              <a:defRPr sz="2000" kern="1200">
                <a:solidFill>
                  <a:schemeClr val="tx1">
                    <a:lumMod val="65000"/>
                    <a:lumOff val="35000"/>
                  </a:schemeClr>
                </a:solidFill>
                <a:latin typeface="+mn-lt"/>
                <a:ea typeface="+mn-ea"/>
                <a:cs typeface="+mn-cs"/>
              </a:defRPr>
            </a:lvl1pPr>
            <a:lvl2pPr marL="457200" indent="0" algn="l" defTabSz="457200" rtl="0" eaLnBrk="1" latinLnBrk="0" hangingPunct="1">
              <a:spcBef>
                <a:spcPts val="1000"/>
              </a:spcBef>
              <a:spcAft>
                <a:spcPts val="0"/>
              </a:spcAft>
              <a:buClr>
                <a:schemeClr val="accent1"/>
              </a:buClr>
              <a:buFont typeface="Wingdings 3" charset="2"/>
              <a:buNone/>
              <a:defRPr sz="1800" kern="1200">
                <a:solidFill>
                  <a:schemeClr val="tx1">
                    <a:tint val="75000"/>
                  </a:schemeClr>
                </a:solidFill>
                <a:latin typeface="+mn-lt"/>
                <a:ea typeface="+mn-ea"/>
                <a:cs typeface="+mn-cs"/>
              </a:defRPr>
            </a:lvl2pPr>
            <a:lvl3pPr marL="914400" indent="0" algn="l"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3pPr>
            <a:lvl4pPr marL="1371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4pPr>
            <a:lvl5pPr marL="18288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5pPr>
            <a:lvl6pPr marL="22860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6pPr>
            <a:lvl7pPr marL="27432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7pPr>
            <a:lvl8pPr marL="32004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8pPr>
            <a:lvl9pPr marL="3657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9pPr>
          </a:lstStyle>
          <a:p>
            <a:endParaRPr lang="en-US" dirty="0"/>
          </a:p>
        </p:txBody>
      </p:sp>
      <p:sp>
        <p:nvSpPr>
          <p:cNvPr id="5" name="Rectangle 4"/>
          <p:cNvSpPr/>
          <p:nvPr/>
        </p:nvSpPr>
        <p:spPr>
          <a:xfrm>
            <a:off x="2632365" y="3094183"/>
            <a:ext cx="9033162" cy="657984"/>
          </a:xfrm>
          <a:prstGeom prst="rect">
            <a:avLst/>
          </a:prstGeom>
        </p:spPr>
        <p:txBody>
          <a:bodyPr wrap="square">
            <a:spAutoFit/>
          </a:bodyPr>
          <a:lstStyle/>
          <a:p>
            <a:r>
              <a:rPr lang="en-US" dirty="0"/>
              <a:t>In other words, </a:t>
            </a:r>
            <a:r>
              <a:rPr lang="en-US" dirty="0">
                <a:solidFill>
                  <a:srgbClr val="92D050"/>
                </a:solidFill>
              </a:rPr>
              <a:t>positive economics </a:t>
            </a:r>
            <a:r>
              <a:rPr lang="en-US" dirty="0"/>
              <a:t>is concerned with “</a:t>
            </a:r>
            <a:r>
              <a:rPr lang="en-US" dirty="0">
                <a:solidFill>
                  <a:srgbClr val="92D050"/>
                </a:solidFill>
              </a:rPr>
              <a:t>what is</a:t>
            </a:r>
            <a:r>
              <a:rPr lang="en-US" dirty="0"/>
              <a:t>,” while </a:t>
            </a:r>
            <a:r>
              <a:rPr lang="en-US" dirty="0">
                <a:solidFill>
                  <a:srgbClr val="00B0F0"/>
                </a:solidFill>
              </a:rPr>
              <a:t>normative economics</a:t>
            </a:r>
            <a:r>
              <a:rPr lang="en-US" dirty="0"/>
              <a:t> is concerned with “</a:t>
            </a:r>
            <a:r>
              <a:rPr lang="en-US" dirty="0">
                <a:solidFill>
                  <a:srgbClr val="00B0F0"/>
                </a:solidFill>
              </a:rPr>
              <a:t>what ought to be</a:t>
            </a:r>
            <a:r>
              <a:rPr lang="en-US" dirty="0" smtClean="0">
                <a:solidFill>
                  <a:srgbClr val="00B0F0"/>
                </a:solidFill>
              </a:rPr>
              <a:t>”.</a:t>
            </a:r>
            <a:endParaRPr lang="en-US" dirty="0">
              <a:solidFill>
                <a:srgbClr val="00B0F0"/>
              </a:solidFill>
            </a:endParaRPr>
          </a:p>
        </p:txBody>
      </p:sp>
      <p:sp>
        <p:nvSpPr>
          <p:cNvPr id="6" name="Rectangle 5"/>
          <p:cNvSpPr/>
          <p:nvPr/>
        </p:nvSpPr>
        <p:spPr>
          <a:xfrm>
            <a:off x="2515321" y="3808167"/>
            <a:ext cx="9399588" cy="584775"/>
          </a:xfrm>
          <a:prstGeom prst="rect">
            <a:avLst/>
          </a:prstGeom>
        </p:spPr>
        <p:txBody>
          <a:bodyPr wrap="square">
            <a:spAutoFit/>
          </a:bodyPr>
          <a:lstStyle/>
          <a:p>
            <a:pPr algn="r" rtl="1"/>
            <a:r>
              <a:rPr lang="ar-JO" sz="1600" dirty="0" smtClean="0">
                <a:latin typeface="Segoe UI Semilight" panose="020B0402040204020203" pitchFamily="34" charset="0"/>
                <a:cs typeface="Segoe UI Semilight" panose="020B0402040204020203" pitchFamily="34" charset="0"/>
              </a:rPr>
              <a:t>أن الاقتصاد الواقعي يهتم بما هو موجود، اما الاقتصاد المعياري يهتم بما يجب ان يكون.</a:t>
            </a:r>
          </a:p>
          <a:p>
            <a:pPr algn="r" rtl="1"/>
            <a:endParaRPr lang="en-US" sz="1600" dirty="0">
              <a:solidFill>
                <a:srgbClr val="00B0F0"/>
              </a:solidFill>
              <a:latin typeface="Segoe UI Semilight" panose="020B0402040204020203" pitchFamily="34" charset="0"/>
              <a:cs typeface="Segoe UI Semilight" panose="020B0402040204020203" pitchFamily="34" charset="0"/>
            </a:endParaRPr>
          </a:p>
        </p:txBody>
      </p:sp>
    </p:spTree>
    <p:extLst>
      <p:ext uri="{BB962C8B-B14F-4D97-AF65-F5344CB8AC3E}">
        <p14:creationId xmlns:p14="http://schemas.microsoft.com/office/powerpoint/2010/main" val="26739782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90812" y="91405"/>
            <a:ext cx="8915399" cy="1468800"/>
          </a:xfrm>
        </p:spPr>
        <p:txBody>
          <a:bodyPr/>
          <a:lstStyle/>
          <a:p>
            <a:r>
              <a:rPr lang="en-US" dirty="0"/>
              <a:t>Theories and Models</a:t>
            </a:r>
          </a:p>
        </p:txBody>
      </p:sp>
      <p:sp>
        <p:nvSpPr>
          <p:cNvPr id="3" name="Text Placeholder 2"/>
          <p:cNvSpPr>
            <a:spLocks noGrp="1"/>
          </p:cNvSpPr>
          <p:nvPr>
            <p:ph type="body" idx="1"/>
          </p:nvPr>
        </p:nvSpPr>
        <p:spPr>
          <a:xfrm>
            <a:off x="2843211" y="3748842"/>
            <a:ext cx="8915399" cy="1063304"/>
          </a:xfrm>
        </p:spPr>
        <p:txBody>
          <a:bodyPr>
            <a:normAutofit/>
          </a:bodyPr>
          <a:lstStyle/>
          <a:p>
            <a:r>
              <a:rPr lang="en-US" sz="1800" b="1" dirty="0">
                <a:solidFill>
                  <a:srgbClr val="00B0F0"/>
                </a:solidFill>
              </a:rPr>
              <a:t>variable</a:t>
            </a:r>
            <a:r>
              <a:rPr lang="en-US" sz="1800" dirty="0"/>
              <a:t> </a:t>
            </a:r>
            <a:r>
              <a:rPr lang="en-US" sz="1600" dirty="0"/>
              <a:t>A </a:t>
            </a:r>
            <a:r>
              <a:rPr lang="en-US" sz="1600" dirty="0" smtClean="0"/>
              <a:t>measure </a:t>
            </a:r>
            <a:r>
              <a:rPr lang="en-US" sz="1600" dirty="0"/>
              <a:t>that can change from time to time or from observation to </a:t>
            </a:r>
            <a:r>
              <a:rPr lang="en-US" sz="1600" dirty="0" smtClean="0"/>
              <a:t>observation</a:t>
            </a:r>
            <a:r>
              <a:rPr lang="ar-JO" sz="1600" dirty="0" smtClean="0"/>
              <a:t>.</a:t>
            </a:r>
          </a:p>
          <a:p>
            <a:pPr algn="r" rtl="1"/>
            <a:r>
              <a:rPr lang="ar-JO" sz="1600" dirty="0" smtClean="0">
                <a:latin typeface="Segoe UI Semilight" panose="020B0402040204020203" pitchFamily="34" charset="0"/>
                <a:cs typeface="Segoe UI Semilight" panose="020B0402040204020203" pitchFamily="34" charset="0"/>
              </a:rPr>
              <a:t>هو مكون اقتصادي يصف جزئية اقتصادية تتغير قيمتها من وقت لاخر خلال فترة زمنية معينة.</a:t>
            </a:r>
          </a:p>
          <a:p>
            <a:endParaRPr lang="ar-JO" sz="1800" dirty="0" smtClean="0"/>
          </a:p>
        </p:txBody>
      </p:sp>
      <p:sp>
        <p:nvSpPr>
          <p:cNvPr id="4" name="Text Placeholder 2"/>
          <p:cNvSpPr txBox="1">
            <a:spLocks/>
          </p:cNvSpPr>
          <p:nvPr/>
        </p:nvSpPr>
        <p:spPr>
          <a:xfrm>
            <a:off x="2843212" y="2306310"/>
            <a:ext cx="8915399" cy="1392853"/>
          </a:xfrm>
          <a:prstGeom prst="rect">
            <a:avLst/>
          </a:prstGeom>
        </p:spPr>
        <p:txBody>
          <a:bodyPr vert="horz" lIns="91440" tIns="45720" rIns="91440" bIns="45720" rtlCol="0" anchor="t">
            <a:normAutofit fontScale="77500" lnSpcReduction="20000"/>
          </a:bodyPr>
          <a:lstStyle>
            <a:lvl1pPr marL="0" indent="0" algn="l" defTabSz="457200" rtl="0" eaLnBrk="1" latinLnBrk="0" hangingPunct="1">
              <a:spcBef>
                <a:spcPts val="1000"/>
              </a:spcBef>
              <a:spcAft>
                <a:spcPts val="0"/>
              </a:spcAft>
              <a:buClr>
                <a:schemeClr val="accent1"/>
              </a:buClr>
              <a:buFont typeface="Wingdings 3" charset="2"/>
              <a:buNone/>
              <a:defRPr sz="2000" kern="1200">
                <a:solidFill>
                  <a:schemeClr val="tx1">
                    <a:lumMod val="65000"/>
                    <a:lumOff val="35000"/>
                  </a:schemeClr>
                </a:solidFill>
                <a:latin typeface="+mn-lt"/>
                <a:ea typeface="+mn-ea"/>
                <a:cs typeface="+mn-cs"/>
              </a:defRPr>
            </a:lvl1pPr>
            <a:lvl2pPr marL="457200" indent="0" algn="l" defTabSz="457200" rtl="0" eaLnBrk="1" latinLnBrk="0" hangingPunct="1">
              <a:spcBef>
                <a:spcPts val="1000"/>
              </a:spcBef>
              <a:spcAft>
                <a:spcPts val="0"/>
              </a:spcAft>
              <a:buClr>
                <a:schemeClr val="accent1"/>
              </a:buClr>
              <a:buFont typeface="Wingdings 3" charset="2"/>
              <a:buNone/>
              <a:defRPr sz="1800" kern="1200">
                <a:solidFill>
                  <a:schemeClr val="tx1">
                    <a:tint val="75000"/>
                  </a:schemeClr>
                </a:solidFill>
                <a:latin typeface="+mn-lt"/>
                <a:ea typeface="+mn-ea"/>
                <a:cs typeface="+mn-cs"/>
              </a:defRPr>
            </a:lvl2pPr>
            <a:lvl3pPr marL="914400" indent="0" algn="l"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3pPr>
            <a:lvl4pPr marL="1371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4pPr>
            <a:lvl5pPr marL="18288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5pPr>
            <a:lvl6pPr marL="22860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6pPr>
            <a:lvl7pPr marL="27432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7pPr>
            <a:lvl8pPr marL="32004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8pPr>
            <a:lvl9pPr marL="3657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9pPr>
          </a:lstStyle>
          <a:p>
            <a:r>
              <a:rPr lang="en-US" sz="2300" b="1" dirty="0" smtClean="0">
                <a:solidFill>
                  <a:srgbClr val="00B0F0"/>
                </a:solidFill>
              </a:rPr>
              <a:t>model</a:t>
            </a:r>
            <a:r>
              <a:rPr lang="en-US" sz="2300" dirty="0" smtClean="0"/>
              <a:t> </a:t>
            </a:r>
            <a:r>
              <a:rPr lang="en-US" dirty="0" smtClean="0"/>
              <a:t>A </a:t>
            </a:r>
            <a:r>
              <a:rPr lang="en-US" dirty="0" smtClean="0">
                <a:solidFill>
                  <a:srgbClr val="00B050"/>
                </a:solidFill>
              </a:rPr>
              <a:t>formal statement of a theory</a:t>
            </a:r>
            <a:r>
              <a:rPr lang="en-US" dirty="0" smtClean="0"/>
              <a:t>, usually a </a:t>
            </a:r>
            <a:r>
              <a:rPr lang="en-US" dirty="0" smtClean="0">
                <a:solidFill>
                  <a:srgbClr val="00B050"/>
                </a:solidFill>
              </a:rPr>
              <a:t>mathematical statement </a:t>
            </a:r>
            <a:r>
              <a:rPr lang="en-US" dirty="0" smtClean="0"/>
              <a:t>of a presumed relationship between two or more variables.</a:t>
            </a:r>
            <a:endParaRPr lang="ar-JO" dirty="0" smtClean="0"/>
          </a:p>
          <a:p>
            <a:pPr algn="just" rtl="1"/>
            <a:r>
              <a:rPr lang="ar-JO" dirty="0" smtClean="0">
                <a:latin typeface="Segoe UI Semilight" panose="020B0402040204020203" pitchFamily="34" charset="0"/>
                <a:cs typeface="Segoe UI Semilight" panose="020B0402040204020203" pitchFamily="34" charset="0"/>
              </a:rPr>
              <a:t>النموذج: هو وصف او بيان رياضي للنظرية يقيس العلاقة بين متغيرين او اكثر</a:t>
            </a:r>
          </a:p>
          <a:p>
            <a:pPr algn="just" rtl="1"/>
            <a:r>
              <a:rPr lang="ar-JO" dirty="0" smtClean="0">
                <a:latin typeface="Segoe UI Semilight" panose="020B0402040204020203" pitchFamily="34" charset="0"/>
                <a:cs typeface="Segoe UI Semilight" panose="020B0402040204020203" pitchFamily="34" charset="0"/>
              </a:rPr>
              <a:t>مثال: في نظرية الطلب التي وصفت طبيعة العلاقة النظرية بين السعر والكمية المطلوبة، نجد ان هناك نموذجا يصف هذه العلاقة لبيان مقداراها وحجم التغيير فيها. </a:t>
            </a:r>
            <a:endParaRPr lang="en-US" dirty="0">
              <a:latin typeface="Segoe UI Semilight" panose="020B0402040204020203" pitchFamily="34" charset="0"/>
              <a:cs typeface="Segoe UI Semilight" panose="020B0402040204020203" pitchFamily="34" charset="0"/>
            </a:endParaRPr>
          </a:p>
        </p:txBody>
      </p:sp>
      <p:sp>
        <p:nvSpPr>
          <p:cNvPr id="5" name="Text Placeholder 2"/>
          <p:cNvSpPr txBox="1">
            <a:spLocks/>
          </p:cNvSpPr>
          <p:nvPr/>
        </p:nvSpPr>
        <p:spPr>
          <a:xfrm>
            <a:off x="2843210" y="4954187"/>
            <a:ext cx="8915399" cy="1063304"/>
          </a:xfrm>
          <a:prstGeom prst="rect">
            <a:avLst/>
          </a:prstGeom>
        </p:spPr>
        <p:txBody>
          <a:bodyPr vert="horz" lIns="91440" tIns="45720" rIns="91440" bIns="45720" rtlCol="0" anchor="t">
            <a:normAutofit fontScale="92500" lnSpcReduction="20000"/>
          </a:bodyPr>
          <a:lstStyle>
            <a:lvl1pPr marL="0" indent="0" algn="l" defTabSz="457200" rtl="0" eaLnBrk="1" latinLnBrk="0" hangingPunct="1">
              <a:spcBef>
                <a:spcPts val="1000"/>
              </a:spcBef>
              <a:spcAft>
                <a:spcPts val="0"/>
              </a:spcAft>
              <a:buClr>
                <a:schemeClr val="accent1"/>
              </a:buClr>
              <a:buFont typeface="Wingdings 3" charset="2"/>
              <a:buNone/>
              <a:defRPr sz="2000" kern="1200">
                <a:solidFill>
                  <a:schemeClr val="tx1">
                    <a:lumMod val="65000"/>
                    <a:lumOff val="35000"/>
                  </a:schemeClr>
                </a:solidFill>
                <a:latin typeface="+mn-lt"/>
                <a:ea typeface="+mn-ea"/>
                <a:cs typeface="+mn-cs"/>
              </a:defRPr>
            </a:lvl1pPr>
            <a:lvl2pPr marL="457200" indent="0" algn="l" defTabSz="457200" rtl="0" eaLnBrk="1" latinLnBrk="0" hangingPunct="1">
              <a:spcBef>
                <a:spcPts val="1000"/>
              </a:spcBef>
              <a:spcAft>
                <a:spcPts val="0"/>
              </a:spcAft>
              <a:buClr>
                <a:schemeClr val="accent1"/>
              </a:buClr>
              <a:buFont typeface="Wingdings 3" charset="2"/>
              <a:buNone/>
              <a:defRPr sz="1800" kern="1200">
                <a:solidFill>
                  <a:schemeClr val="tx1">
                    <a:tint val="75000"/>
                  </a:schemeClr>
                </a:solidFill>
                <a:latin typeface="+mn-lt"/>
                <a:ea typeface="+mn-ea"/>
                <a:cs typeface="+mn-cs"/>
              </a:defRPr>
            </a:lvl2pPr>
            <a:lvl3pPr marL="914400" indent="0" algn="l"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3pPr>
            <a:lvl4pPr marL="1371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4pPr>
            <a:lvl5pPr marL="18288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5pPr>
            <a:lvl6pPr marL="22860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6pPr>
            <a:lvl7pPr marL="27432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7pPr>
            <a:lvl8pPr marL="32004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8pPr>
            <a:lvl9pPr marL="3657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9pPr>
          </a:lstStyle>
          <a:p>
            <a:pPr algn="l"/>
            <a:r>
              <a:rPr lang="en-US" sz="1800" b="1" dirty="0">
                <a:solidFill>
                  <a:srgbClr val="00B0F0"/>
                </a:solidFill>
              </a:rPr>
              <a:t>ceteris paribus, or all else equa</a:t>
            </a:r>
            <a:r>
              <a:rPr lang="en-US" sz="1600" dirty="0">
                <a:solidFill>
                  <a:srgbClr val="00B0F0"/>
                </a:solidFill>
              </a:rPr>
              <a:t>l </a:t>
            </a:r>
            <a:r>
              <a:rPr lang="en-US" sz="1600" dirty="0"/>
              <a:t>:A device used to analyze the relationship between two variables while the values of other variables are held unchanged.</a:t>
            </a:r>
            <a:endParaRPr lang="ar-JO" sz="1600" dirty="0" smtClean="0">
              <a:latin typeface="Segoe UI Semilight" panose="020B0402040204020203" pitchFamily="34" charset="0"/>
              <a:cs typeface="Segoe UI Semilight" panose="020B0402040204020203" pitchFamily="34" charset="0"/>
            </a:endParaRPr>
          </a:p>
          <a:p>
            <a:pPr algn="r" rtl="1"/>
            <a:r>
              <a:rPr lang="ar-JO" sz="1700" dirty="0" smtClean="0">
                <a:latin typeface="Segoe UI Semilight" panose="020B0402040204020203" pitchFamily="34" charset="0"/>
                <a:cs typeface="Segoe UI Semilight" panose="020B0402040204020203" pitchFamily="34" charset="0"/>
              </a:rPr>
              <a:t>يقصد بمبدأ ( مع بقاء العوامل الاخرى ثابتة) بان دراسة العلاقة بين متغيرين تكون مع </a:t>
            </a:r>
            <a:r>
              <a:rPr lang="ar-JO" sz="1700" b="1" dirty="0" smtClean="0">
                <a:solidFill>
                  <a:srgbClr val="00B0F0"/>
                </a:solidFill>
                <a:latin typeface="Segoe UI Semilight" panose="020B0402040204020203" pitchFamily="34" charset="0"/>
                <a:cs typeface="Segoe UI Semilight" panose="020B0402040204020203" pitchFamily="34" charset="0"/>
              </a:rPr>
              <a:t>عزل</a:t>
            </a:r>
            <a:r>
              <a:rPr lang="ar-JO" sz="1700" dirty="0" smtClean="0">
                <a:latin typeface="Segoe UI Semilight" panose="020B0402040204020203" pitchFamily="34" charset="0"/>
                <a:cs typeface="Segoe UI Semilight" panose="020B0402040204020203" pitchFamily="34" charset="0"/>
              </a:rPr>
              <a:t> اثر اي متغير اخر قد تكون له علاقة بتلك المتغيرات.</a:t>
            </a:r>
          </a:p>
          <a:p>
            <a:endParaRPr lang="ar-JO" sz="1800" dirty="0" smtClean="0"/>
          </a:p>
        </p:txBody>
      </p:sp>
    </p:spTree>
    <p:extLst>
      <p:ext uri="{BB962C8B-B14F-4D97-AF65-F5344CB8AC3E}">
        <p14:creationId xmlns:p14="http://schemas.microsoft.com/office/powerpoint/2010/main" val="4559322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82812" y="0"/>
            <a:ext cx="8915399" cy="1468800"/>
          </a:xfrm>
        </p:spPr>
        <p:txBody>
          <a:bodyPr/>
          <a:lstStyle/>
          <a:p>
            <a:r>
              <a:rPr lang="en-US" dirty="0"/>
              <a:t>Expressing Models in Words, Graphs, and Equations</a:t>
            </a:r>
          </a:p>
        </p:txBody>
      </p:sp>
      <p:sp>
        <p:nvSpPr>
          <p:cNvPr id="3" name="Text Placeholder 2"/>
          <p:cNvSpPr>
            <a:spLocks noGrp="1"/>
          </p:cNvSpPr>
          <p:nvPr>
            <p:ph type="body" idx="1"/>
          </p:nvPr>
        </p:nvSpPr>
        <p:spPr>
          <a:xfrm>
            <a:off x="2182811" y="1793693"/>
            <a:ext cx="8915399" cy="860400"/>
          </a:xfrm>
        </p:spPr>
        <p:txBody>
          <a:bodyPr/>
          <a:lstStyle/>
          <a:p>
            <a:r>
              <a:rPr lang="en-US" dirty="0"/>
              <a:t>Graphs and equations capture the quantitative side of economic observations and </a:t>
            </a:r>
            <a:r>
              <a:rPr lang="en-US" dirty="0" smtClean="0"/>
              <a:t>predictions.</a:t>
            </a:r>
          </a:p>
          <a:p>
            <a:pPr algn="r" rtl="1"/>
            <a:r>
              <a:rPr lang="ar-JO" sz="1600" dirty="0" smtClean="0">
                <a:latin typeface="Segoe UI Semilight" panose="020B0402040204020203" pitchFamily="34" charset="0"/>
                <a:cs typeface="Segoe UI Semilight" panose="020B0402040204020203" pitchFamily="34" charset="0"/>
              </a:rPr>
              <a:t>بواسطة الرسم البياني والمعادلات والنماذج سننتقل الى الوصف الكمي لعلم الاقتصاد</a:t>
            </a:r>
            <a:endParaRPr lang="en-US" sz="1600" dirty="0">
              <a:latin typeface="Segoe UI Semilight" panose="020B0402040204020203" pitchFamily="34" charset="0"/>
              <a:cs typeface="Segoe UI Semilight" panose="020B0402040204020203" pitchFamily="34" charset="0"/>
            </a:endParaRPr>
          </a:p>
        </p:txBody>
      </p:sp>
      <p:sp>
        <p:nvSpPr>
          <p:cNvPr id="4" name="Text Placeholder 2"/>
          <p:cNvSpPr txBox="1">
            <a:spLocks/>
          </p:cNvSpPr>
          <p:nvPr/>
        </p:nvSpPr>
        <p:spPr>
          <a:xfrm>
            <a:off x="2182810" y="3890404"/>
            <a:ext cx="9261045" cy="2270251"/>
          </a:xfrm>
          <a:prstGeom prst="rect">
            <a:avLst/>
          </a:prstGeom>
        </p:spPr>
        <p:txBody>
          <a:bodyPr vert="horz" lIns="91440" tIns="45720" rIns="91440" bIns="45720" rtlCol="0" anchor="t">
            <a:normAutofit/>
          </a:bodyPr>
          <a:lstStyle>
            <a:lvl1pPr marL="0" indent="0" algn="l" defTabSz="457200" rtl="0" eaLnBrk="1" latinLnBrk="0" hangingPunct="1">
              <a:spcBef>
                <a:spcPts val="1000"/>
              </a:spcBef>
              <a:spcAft>
                <a:spcPts val="0"/>
              </a:spcAft>
              <a:buClr>
                <a:schemeClr val="accent1"/>
              </a:buClr>
              <a:buFont typeface="Wingdings 3" charset="2"/>
              <a:buNone/>
              <a:defRPr sz="2000" kern="1200">
                <a:solidFill>
                  <a:schemeClr val="tx1">
                    <a:lumMod val="65000"/>
                    <a:lumOff val="35000"/>
                  </a:schemeClr>
                </a:solidFill>
                <a:latin typeface="+mn-lt"/>
                <a:ea typeface="+mn-ea"/>
                <a:cs typeface="+mn-cs"/>
              </a:defRPr>
            </a:lvl1pPr>
            <a:lvl2pPr marL="457200" indent="0" algn="l" defTabSz="457200" rtl="0" eaLnBrk="1" latinLnBrk="0" hangingPunct="1">
              <a:spcBef>
                <a:spcPts val="1000"/>
              </a:spcBef>
              <a:spcAft>
                <a:spcPts val="0"/>
              </a:spcAft>
              <a:buClr>
                <a:schemeClr val="accent1"/>
              </a:buClr>
              <a:buFont typeface="Wingdings 3" charset="2"/>
              <a:buNone/>
              <a:defRPr sz="1800" kern="1200">
                <a:solidFill>
                  <a:schemeClr val="tx1">
                    <a:tint val="75000"/>
                  </a:schemeClr>
                </a:solidFill>
                <a:latin typeface="+mn-lt"/>
                <a:ea typeface="+mn-ea"/>
                <a:cs typeface="+mn-cs"/>
              </a:defRPr>
            </a:lvl2pPr>
            <a:lvl3pPr marL="914400" indent="0" algn="l"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3pPr>
            <a:lvl4pPr marL="1371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4pPr>
            <a:lvl5pPr marL="18288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5pPr>
            <a:lvl6pPr marL="22860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6pPr>
            <a:lvl7pPr marL="27432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7pPr>
            <a:lvl8pPr marL="32004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8pPr>
            <a:lvl9pPr marL="3657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9pPr>
          </a:lstStyle>
          <a:p>
            <a:r>
              <a:rPr lang="en-US" dirty="0"/>
              <a:t>Four criteria are important in judging economic outcomes</a:t>
            </a:r>
            <a:r>
              <a:rPr lang="en-US" dirty="0" smtClean="0"/>
              <a:t>:</a:t>
            </a:r>
            <a:endParaRPr lang="ar-JO" dirty="0" smtClean="0"/>
          </a:p>
          <a:p>
            <a:r>
              <a:rPr lang="en-US" dirty="0" smtClean="0"/>
              <a:t> </a:t>
            </a:r>
            <a:r>
              <a:rPr lang="en-US" dirty="0"/>
              <a:t>1. Efficiency </a:t>
            </a:r>
            <a:r>
              <a:rPr lang="ar-JO" dirty="0" smtClean="0"/>
              <a:t>   </a:t>
            </a:r>
            <a:r>
              <a:rPr lang="ar-JO" sz="1800" dirty="0" smtClean="0">
                <a:latin typeface="Segoe UI Semilight" panose="020B0402040204020203" pitchFamily="34" charset="0"/>
                <a:cs typeface="Segoe UI Semilight" panose="020B0402040204020203" pitchFamily="34" charset="0"/>
              </a:rPr>
              <a:t> الكفاءة </a:t>
            </a:r>
            <a:endParaRPr lang="ar-JO" dirty="0" smtClean="0">
              <a:latin typeface="Segoe UI Semilight" panose="020B0402040204020203" pitchFamily="34" charset="0"/>
              <a:cs typeface="Segoe UI Semilight" panose="020B0402040204020203" pitchFamily="34" charset="0"/>
            </a:endParaRPr>
          </a:p>
          <a:p>
            <a:r>
              <a:rPr lang="en-US" dirty="0" smtClean="0"/>
              <a:t>2</a:t>
            </a:r>
            <a:r>
              <a:rPr lang="en-US" dirty="0"/>
              <a:t>. Equity </a:t>
            </a:r>
            <a:r>
              <a:rPr lang="ar-JO" sz="1600" dirty="0" smtClean="0">
                <a:latin typeface="Segoe UI Semilight" panose="020B0402040204020203" pitchFamily="34" charset="0"/>
                <a:cs typeface="Segoe UI Semilight" panose="020B0402040204020203" pitchFamily="34" charset="0"/>
              </a:rPr>
              <a:t>الانصاف والعدالة </a:t>
            </a:r>
            <a:endParaRPr lang="ar-JO" dirty="0" smtClean="0">
              <a:latin typeface="Segoe UI Semilight" panose="020B0402040204020203" pitchFamily="34" charset="0"/>
              <a:cs typeface="Segoe UI Semilight" panose="020B0402040204020203" pitchFamily="34" charset="0"/>
            </a:endParaRPr>
          </a:p>
          <a:p>
            <a:r>
              <a:rPr lang="en-US" dirty="0" smtClean="0"/>
              <a:t>3</a:t>
            </a:r>
            <a:r>
              <a:rPr lang="en-US" dirty="0"/>
              <a:t>. </a:t>
            </a:r>
            <a:r>
              <a:rPr lang="en-US" dirty="0" smtClean="0"/>
              <a:t>Growth</a:t>
            </a:r>
            <a:r>
              <a:rPr lang="ar-JO" dirty="0" smtClean="0"/>
              <a:t>  </a:t>
            </a:r>
            <a:r>
              <a:rPr lang="ar-JO" sz="1800" dirty="0" smtClean="0">
                <a:latin typeface="Segoe UI Semilight" panose="020B0402040204020203" pitchFamily="34" charset="0"/>
                <a:cs typeface="Segoe UI Semilight" panose="020B0402040204020203" pitchFamily="34" charset="0"/>
              </a:rPr>
              <a:t>النمو    </a:t>
            </a:r>
            <a:r>
              <a:rPr lang="en-US" sz="1800" dirty="0" smtClean="0">
                <a:latin typeface="Segoe UI Semilight" panose="020B0402040204020203" pitchFamily="34" charset="0"/>
                <a:cs typeface="Segoe UI Semilight" panose="020B0402040204020203" pitchFamily="34" charset="0"/>
              </a:rPr>
              <a:t> </a:t>
            </a:r>
            <a:endParaRPr lang="ar-JO" dirty="0" smtClean="0">
              <a:latin typeface="Segoe UI Semilight" panose="020B0402040204020203" pitchFamily="34" charset="0"/>
              <a:cs typeface="Segoe UI Semilight" panose="020B0402040204020203" pitchFamily="34" charset="0"/>
            </a:endParaRPr>
          </a:p>
          <a:p>
            <a:r>
              <a:rPr lang="en-US" dirty="0" smtClean="0"/>
              <a:t>4</a:t>
            </a:r>
            <a:r>
              <a:rPr lang="en-US" dirty="0"/>
              <a:t>. </a:t>
            </a:r>
            <a:r>
              <a:rPr lang="en-US" dirty="0" smtClean="0"/>
              <a:t>Stability</a:t>
            </a:r>
            <a:r>
              <a:rPr lang="ar-JO" dirty="0" smtClean="0"/>
              <a:t>   </a:t>
            </a:r>
            <a:r>
              <a:rPr lang="ar-JO" sz="1800" dirty="0" smtClean="0">
                <a:latin typeface="Segoe UI Semilight" panose="020B0402040204020203" pitchFamily="34" charset="0"/>
                <a:cs typeface="Segoe UI Semilight" panose="020B0402040204020203" pitchFamily="34" charset="0"/>
              </a:rPr>
              <a:t>الاستقرار  </a:t>
            </a:r>
            <a:endParaRPr lang="en-US" sz="1600" dirty="0" smtClean="0">
              <a:latin typeface="Segoe UI Semilight" panose="020B0402040204020203" pitchFamily="34" charset="0"/>
              <a:cs typeface="Segoe UI Semilight" panose="020B0402040204020203" pitchFamily="34" charset="0"/>
            </a:endParaRPr>
          </a:p>
        </p:txBody>
      </p:sp>
      <p:sp>
        <p:nvSpPr>
          <p:cNvPr id="5" name="Text Placeholder 2"/>
          <p:cNvSpPr txBox="1">
            <a:spLocks/>
          </p:cNvSpPr>
          <p:nvPr/>
        </p:nvSpPr>
        <p:spPr>
          <a:xfrm>
            <a:off x="2335210" y="3059075"/>
            <a:ext cx="8915399" cy="860400"/>
          </a:xfrm>
          <a:prstGeom prst="rect">
            <a:avLst/>
          </a:prstGeom>
        </p:spPr>
        <p:txBody>
          <a:bodyPr vert="horz" lIns="91440" tIns="45720" rIns="91440" bIns="45720" rtlCol="0" anchor="t">
            <a:normAutofit/>
          </a:bodyPr>
          <a:lstStyle>
            <a:lvl1pPr marL="0" indent="0" algn="l" defTabSz="457200" rtl="0" eaLnBrk="1" latinLnBrk="0" hangingPunct="1">
              <a:spcBef>
                <a:spcPts val="1000"/>
              </a:spcBef>
              <a:spcAft>
                <a:spcPts val="0"/>
              </a:spcAft>
              <a:buClr>
                <a:schemeClr val="accent1"/>
              </a:buClr>
              <a:buFont typeface="Wingdings 3" charset="2"/>
              <a:buNone/>
              <a:defRPr sz="2000" kern="1200">
                <a:solidFill>
                  <a:schemeClr val="tx1">
                    <a:lumMod val="65000"/>
                    <a:lumOff val="35000"/>
                  </a:schemeClr>
                </a:solidFill>
                <a:latin typeface="+mn-lt"/>
                <a:ea typeface="+mn-ea"/>
                <a:cs typeface="+mn-cs"/>
              </a:defRPr>
            </a:lvl1pPr>
            <a:lvl2pPr marL="457200" indent="0" algn="l" defTabSz="457200" rtl="0" eaLnBrk="1" latinLnBrk="0" hangingPunct="1">
              <a:spcBef>
                <a:spcPts val="1000"/>
              </a:spcBef>
              <a:spcAft>
                <a:spcPts val="0"/>
              </a:spcAft>
              <a:buClr>
                <a:schemeClr val="accent1"/>
              </a:buClr>
              <a:buFont typeface="Wingdings 3" charset="2"/>
              <a:buNone/>
              <a:defRPr sz="1800" kern="1200">
                <a:solidFill>
                  <a:schemeClr val="tx1">
                    <a:tint val="75000"/>
                  </a:schemeClr>
                </a:solidFill>
                <a:latin typeface="+mn-lt"/>
                <a:ea typeface="+mn-ea"/>
                <a:cs typeface="+mn-cs"/>
              </a:defRPr>
            </a:lvl2pPr>
            <a:lvl3pPr marL="914400" indent="0" algn="l"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3pPr>
            <a:lvl4pPr marL="1371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4pPr>
            <a:lvl5pPr marL="18288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5pPr>
            <a:lvl6pPr marL="22860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6pPr>
            <a:lvl7pPr marL="27432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7pPr>
            <a:lvl8pPr marL="32004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8pPr>
            <a:lvl9pPr marL="3657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9pPr>
          </a:lstStyle>
          <a:p>
            <a:r>
              <a:rPr lang="en-US" b="1" dirty="0">
                <a:solidFill>
                  <a:srgbClr val="00B0F0"/>
                </a:solidFill>
              </a:rPr>
              <a:t>empirical economics </a:t>
            </a:r>
            <a:r>
              <a:rPr lang="en-US" dirty="0"/>
              <a:t>The collection and use of data to test economic theories</a:t>
            </a:r>
            <a:r>
              <a:rPr lang="en-US" dirty="0" smtClean="0"/>
              <a:t>.</a:t>
            </a:r>
            <a:endParaRPr lang="ar-JO" dirty="0" smtClean="0"/>
          </a:p>
          <a:p>
            <a:pPr algn="r" rtl="1"/>
            <a:r>
              <a:rPr lang="ar-JO" sz="1600" dirty="0" smtClean="0">
                <a:latin typeface="Segoe UI Semilight" panose="020B0402040204020203" pitchFamily="34" charset="0"/>
                <a:cs typeface="Segoe UI Semilight" panose="020B0402040204020203" pitchFamily="34" charset="0"/>
              </a:rPr>
              <a:t>الاقتصاد التطبيقي والذي يتم من خلاله جمع البيانات واختبار الفرضيات</a:t>
            </a:r>
            <a:endParaRPr lang="en-US" sz="1600" dirty="0" smtClean="0">
              <a:latin typeface="Segoe UI Semilight" panose="020B0402040204020203" pitchFamily="34" charset="0"/>
              <a:cs typeface="Segoe UI Semilight" panose="020B0402040204020203" pitchFamily="34" charset="0"/>
            </a:endParaRPr>
          </a:p>
        </p:txBody>
      </p:sp>
    </p:spTree>
    <p:extLst>
      <p:ext uri="{BB962C8B-B14F-4D97-AF65-F5344CB8AC3E}">
        <p14:creationId xmlns:p14="http://schemas.microsoft.com/office/powerpoint/2010/main" val="23936959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774130" y="4326581"/>
            <a:ext cx="6263899" cy="1029199"/>
          </a:xfrm>
        </p:spPr>
        <p:txBody>
          <a:bodyPr>
            <a:normAutofit fontScale="90000"/>
          </a:bodyPr>
          <a:lstStyle/>
          <a:p>
            <a:pPr rtl="1"/>
            <a:r>
              <a:rPr lang="en-US" sz="1600" b="1" dirty="0">
                <a:solidFill>
                  <a:srgbClr val="00B0F0"/>
                </a:solidFill>
              </a:rPr>
              <a:t>Stability</a:t>
            </a:r>
            <a:r>
              <a:rPr lang="en-US" sz="1600" dirty="0"/>
              <a:t>: A condition in which national output is </a:t>
            </a:r>
            <a:r>
              <a:rPr lang="en-US" sz="1600" dirty="0">
                <a:solidFill>
                  <a:srgbClr val="00B0F0"/>
                </a:solidFill>
              </a:rPr>
              <a:t>growing steadily</a:t>
            </a:r>
            <a:r>
              <a:rPr lang="en-US" sz="1600" dirty="0"/>
              <a:t>, with low inflation and full employment of </a:t>
            </a:r>
            <a:r>
              <a:rPr lang="en-US" sz="1600" dirty="0" smtClean="0"/>
              <a:t>resources</a:t>
            </a:r>
            <a:r>
              <a:rPr lang="ar-JO" sz="1600" dirty="0" smtClean="0"/>
              <a:t/>
            </a:r>
            <a:br>
              <a:rPr lang="ar-JO" sz="1600" dirty="0" smtClean="0"/>
            </a:br>
            <a:r>
              <a:rPr lang="ar-JO" sz="1600" dirty="0" smtClean="0"/>
              <a:t/>
            </a:r>
            <a:br>
              <a:rPr lang="ar-JO" sz="1600" dirty="0" smtClean="0"/>
            </a:br>
            <a:r>
              <a:rPr lang="ar-JO" sz="1800" dirty="0" smtClean="0">
                <a:latin typeface="Segoe UI Semilight" panose="020B0402040204020203" pitchFamily="34" charset="0"/>
                <a:cs typeface="Segoe UI Semilight" panose="020B0402040204020203" pitchFamily="34" charset="0"/>
              </a:rPr>
              <a:t>حالة التوزان الكامل لمخرجات الاقتصاد، اي استمرار معدلات النمو في حالة التوظيف الكامل، اي توظيف كافة الموارد المتاحة باقل معادلات من التضخم والبطالة</a:t>
            </a:r>
            <a:endParaRPr lang="en-US" sz="1800" dirty="0">
              <a:latin typeface="Segoe UI Semilight" panose="020B0402040204020203" pitchFamily="34" charset="0"/>
              <a:cs typeface="Segoe UI Semilight" panose="020B0402040204020203" pitchFamily="34" charset="0"/>
            </a:endParaRPr>
          </a:p>
        </p:txBody>
      </p:sp>
      <p:sp>
        <p:nvSpPr>
          <p:cNvPr id="5" name="Title 3"/>
          <p:cNvSpPr txBox="1">
            <a:spLocks/>
          </p:cNvSpPr>
          <p:nvPr/>
        </p:nvSpPr>
        <p:spPr>
          <a:xfrm>
            <a:off x="1461469" y="397819"/>
            <a:ext cx="8911687" cy="1029199"/>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r>
              <a:rPr lang="en-US" sz="1600" b="1" dirty="0" smtClean="0">
                <a:solidFill>
                  <a:srgbClr val="00B0F0"/>
                </a:solidFill>
              </a:rPr>
              <a:t>Efficiency</a:t>
            </a:r>
            <a:r>
              <a:rPr lang="en-US" sz="1600" dirty="0" smtClean="0"/>
              <a:t> In economics, allocative efficiency. An efficient economy is one that produces what people want at the </a:t>
            </a:r>
            <a:r>
              <a:rPr lang="en-US" sz="1600" dirty="0" smtClean="0">
                <a:solidFill>
                  <a:srgbClr val="00B0F0"/>
                </a:solidFill>
              </a:rPr>
              <a:t>least possible cost</a:t>
            </a:r>
            <a:r>
              <a:rPr lang="ar-JO" sz="1600" dirty="0" smtClean="0"/>
              <a:t/>
            </a:r>
            <a:br>
              <a:rPr lang="ar-JO" sz="1600" dirty="0" smtClean="0"/>
            </a:br>
            <a:r>
              <a:rPr lang="ar-JO" sz="1600" dirty="0" smtClean="0"/>
              <a:t/>
            </a:r>
            <a:br>
              <a:rPr lang="ar-JO" sz="1600" dirty="0" smtClean="0"/>
            </a:br>
            <a:r>
              <a:rPr lang="ar-JO" sz="1600" dirty="0" smtClean="0">
                <a:latin typeface="Segoe UI Semilight" panose="020B0402040204020203" pitchFamily="34" charset="0"/>
                <a:cs typeface="Segoe UI Semilight" panose="020B0402040204020203" pitchFamily="34" charset="0"/>
              </a:rPr>
              <a:t>معيار الكفاءة والذي يشير الى توزيع الموارد المتاحة وباقل تكلفة ممكنة وصولا الى الاقتصاد الكفؤ.</a:t>
            </a:r>
            <a:endParaRPr lang="en-US" sz="1600" dirty="0">
              <a:latin typeface="Segoe UI Semilight" panose="020B0402040204020203" pitchFamily="34" charset="0"/>
              <a:cs typeface="Segoe UI Semilight" panose="020B0402040204020203" pitchFamily="34" charset="0"/>
            </a:endParaRPr>
          </a:p>
        </p:txBody>
      </p:sp>
      <p:sp>
        <p:nvSpPr>
          <p:cNvPr id="6" name="Title 3"/>
          <p:cNvSpPr txBox="1">
            <a:spLocks/>
          </p:cNvSpPr>
          <p:nvPr/>
        </p:nvSpPr>
        <p:spPr>
          <a:xfrm>
            <a:off x="3340349" y="1791855"/>
            <a:ext cx="8911687" cy="1029199"/>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rtl="1"/>
            <a:r>
              <a:rPr lang="en-US" sz="1600" b="1" smtClean="0">
                <a:solidFill>
                  <a:srgbClr val="00B0F0"/>
                </a:solidFill>
              </a:rPr>
              <a:t>Equity</a:t>
            </a:r>
            <a:r>
              <a:rPr lang="en-US" sz="1600" smtClean="0"/>
              <a:t>: Fairness. </a:t>
            </a:r>
            <a:r>
              <a:rPr lang="ar-JO" sz="1600" smtClean="0"/>
              <a:t/>
            </a:r>
            <a:br>
              <a:rPr lang="ar-JO" sz="1600" smtClean="0"/>
            </a:br>
            <a:r>
              <a:rPr lang="ar-JO" sz="1600" smtClean="0">
                <a:latin typeface="Segoe UI Semilight" panose="020B0402040204020203" pitchFamily="34" charset="0"/>
                <a:cs typeface="Segoe UI Semilight" panose="020B0402040204020203" pitchFamily="34" charset="0"/>
              </a:rPr>
              <a:t> مبدأ العدالة في توزيع مكتسبات التنمية </a:t>
            </a:r>
            <a:endParaRPr lang="en-US" sz="1600" dirty="0">
              <a:latin typeface="Segoe UI Semilight" panose="020B0402040204020203" pitchFamily="34" charset="0"/>
              <a:cs typeface="Segoe UI Semilight" panose="020B0402040204020203" pitchFamily="34" charset="0"/>
            </a:endParaRPr>
          </a:p>
        </p:txBody>
      </p:sp>
      <p:sp>
        <p:nvSpPr>
          <p:cNvPr id="7" name="Title 3"/>
          <p:cNvSpPr txBox="1">
            <a:spLocks/>
          </p:cNvSpPr>
          <p:nvPr/>
        </p:nvSpPr>
        <p:spPr>
          <a:xfrm>
            <a:off x="4550312" y="2973454"/>
            <a:ext cx="8911687" cy="1029199"/>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rtl="1"/>
            <a:r>
              <a:rPr lang="en-US" sz="1600" b="1" dirty="0" smtClean="0">
                <a:solidFill>
                  <a:srgbClr val="00B0F0"/>
                </a:solidFill>
              </a:rPr>
              <a:t>growth</a:t>
            </a:r>
            <a:r>
              <a:rPr lang="en-US" sz="1600" dirty="0" smtClean="0"/>
              <a:t>: An increase in the total </a:t>
            </a:r>
            <a:r>
              <a:rPr lang="en-US" sz="1600" dirty="0" smtClean="0">
                <a:solidFill>
                  <a:srgbClr val="00B0F0"/>
                </a:solidFill>
              </a:rPr>
              <a:t>output of an economy</a:t>
            </a:r>
            <a:r>
              <a:rPr lang="en-US" sz="1600" dirty="0" smtClean="0"/>
              <a:t>.</a:t>
            </a:r>
            <a:br>
              <a:rPr lang="en-US" sz="1600" dirty="0" smtClean="0"/>
            </a:br>
            <a:r>
              <a:rPr lang="en-US" sz="1600" dirty="0" smtClean="0"/>
              <a:t/>
            </a:r>
            <a:br>
              <a:rPr lang="en-US" sz="1600" dirty="0" smtClean="0"/>
            </a:br>
            <a:r>
              <a:rPr lang="ar-JO" sz="1600" dirty="0" smtClean="0">
                <a:latin typeface="Segoe UI Semilight" panose="020B0402040204020203" pitchFamily="34" charset="0"/>
                <a:cs typeface="Segoe UI Semilight" panose="020B0402040204020203" pitchFamily="34" charset="0"/>
              </a:rPr>
              <a:t>النمو في مخرجات الاقتصاد </a:t>
            </a:r>
            <a:endParaRPr lang="en-US" sz="1600" dirty="0">
              <a:latin typeface="Segoe UI Semilight" panose="020B0402040204020203" pitchFamily="34" charset="0"/>
              <a:cs typeface="Segoe UI Semilight" panose="020B0402040204020203" pitchFamily="34" charset="0"/>
            </a:endParaRPr>
          </a:p>
        </p:txBody>
      </p:sp>
    </p:spTree>
    <p:extLst>
      <p:ext uri="{BB962C8B-B14F-4D97-AF65-F5344CB8AC3E}">
        <p14:creationId xmlns:p14="http://schemas.microsoft.com/office/powerpoint/2010/main" val="10377309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70739" y="-973317"/>
            <a:ext cx="8915399" cy="2262781"/>
          </a:xfrm>
        </p:spPr>
        <p:txBody>
          <a:bodyPr/>
          <a:lstStyle/>
          <a:p>
            <a:r>
              <a:rPr lang="en-US" dirty="0"/>
              <a:t>REVIEW TERMS AND CONCEPTS</a:t>
            </a:r>
          </a:p>
        </p:txBody>
      </p:sp>
      <p:sp>
        <p:nvSpPr>
          <p:cNvPr id="3" name="Subtitle 2"/>
          <p:cNvSpPr>
            <a:spLocks noGrp="1"/>
          </p:cNvSpPr>
          <p:nvPr>
            <p:ph type="subTitle" idx="1"/>
          </p:nvPr>
        </p:nvSpPr>
        <p:spPr>
          <a:xfrm>
            <a:off x="2202714" y="1704241"/>
            <a:ext cx="8915399" cy="4894522"/>
          </a:xfrm>
        </p:spPr>
        <p:txBody>
          <a:bodyPr>
            <a:normAutofit/>
          </a:bodyPr>
          <a:lstStyle/>
          <a:p>
            <a:r>
              <a:rPr lang="en-US" dirty="0"/>
              <a:t>ceteris paribus, or all else </a:t>
            </a:r>
            <a:r>
              <a:rPr lang="en-US" dirty="0" smtClean="0"/>
              <a:t>equa</a:t>
            </a:r>
            <a:r>
              <a:rPr lang="en-US" dirty="0"/>
              <a:t>l</a:t>
            </a:r>
            <a:r>
              <a:rPr lang="ar-JO" dirty="0" smtClean="0"/>
              <a:t>			</a:t>
            </a:r>
            <a:r>
              <a:rPr lang="en-US" dirty="0"/>
              <a:t> </a:t>
            </a:r>
            <a:r>
              <a:rPr lang="en-US" dirty="0" smtClean="0"/>
              <a:t>          </a:t>
            </a:r>
            <a:r>
              <a:rPr lang="ar-JO" dirty="0" smtClean="0"/>
              <a:t>	</a:t>
            </a:r>
            <a:r>
              <a:rPr lang="en-US" dirty="0" smtClean="0"/>
              <a:t>• model </a:t>
            </a:r>
            <a:endParaRPr lang="ar-JO" dirty="0" smtClean="0"/>
          </a:p>
          <a:p>
            <a:r>
              <a:rPr lang="en-US" dirty="0" smtClean="0"/>
              <a:t> </a:t>
            </a:r>
            <a:r>
              <a:rPr lang="en-US" dirty="0"/>
              <a:t>• economic </a:t>
            </a:r>
            <a:r>
              <a:rPr lang="en-US" dirty="0" smtClean="0"/>
              <a:t>growth</a:t>
            </a:r>
            <a:r>
              <a:rPr lang="ar-JO" dirty="0" smtClean="0"/>
              <a:t>		</a:t>
            </a:r>
            <a:r>
              <a:rPr lang="en-US" dirty="0"/>
              <a:t> </a:t>
            </a:r>
            <a:r>
              <a:rPr lang="en-US" dirty="0" smtClean="0"/>
              <a:t>                                                </a:t>
            </a:r>
            <a:r>
              <a:rPr lang="ar-JO" dirty="0" smtClean="0"/>
              <a:t> </a:t>
            </a:r>
            <a:r>
              <a:rPr lang="en-US" dirty="0"/>
              <a:t>• normative economics </a:t>
            </a:r>
            <a:endParaRPr lang="ar-JO" dirty="0" smtClean="0"/>
          </a:p>
          <a:p>
            <a:r>
              <a:rPr lang="en-US" dirty="0" smtClean="0"/>
              <a:t> </a:t>
            </a:r>
            <a:r>
              <a:rPr lang="en-US" dirty="0"/>
              <a:t>• </a:t>
            </a:r>
            <a:r>
              <a:rPr lang="en-US" dirty="0" smtClean="0"/>
              <a:t>economics 								• </a:t>
            </a:r>
            <a:r>
              <a:rPr lang="en-US" dirty="0"/>
              <a:t>positive economics </a:t>
            </a:r>
            <a:endParaRPr lang="ar-JO" dirty="0" smtClean="0"/>
          </a:p>
          <a:p>
            <a:r>
              <a:rPr lang="en-US" dirty="0" smtClean="0"/>
              <a:t> </a:t>
            </a:r>
            <a:r>
              <a:rPr lang="en-US" dirty="0"/>
              <a:t>• </a:t>
            </a:r>
            <a:r>
              <a:rPr lang="en-US" dirty="0" smtClean="0"/>
              <a:t>efficiency                                                                                   </a:t>
            </a:r>
            <a:r>
              <a:rPr lang="en-US" dirty="0"/>
              <a:t>• scarce </a:t>
            </a:r>
            <a:endParaRPr lang="ar-JO" dirty="0" smtClean="0"/>
          </a:p>
          <a:p>
            <a:r>
              <a:rPr lang="en-US" dirty="0" smtClean="0"/>
              <a:t> </a:t>
            </a:r>
            <a:r>
              <a:rPr lang="en-US" dirty="0"/>
              <a:t>• efficient </a:t>
            </a:r>
            <a:r>
              <a:rPr lang="en-US" dirty="0" smtClean="0"/>
              <a:t>market                                                                         </a:t>
            </a:r>
            <a:r>
              <a:rPr lang="en-US" dirty="0"/>
              <a:t>• stability </a:t>
            </a:r>
            <a:endParaRPr lang="ar-JO" dirty="0" smtClean="0"/>
          </a:p>
          <a:p>
            <a:r>
              <a:rPr lang="en-US" dirty="0" smtClean="0"/>
              <a:t> </a:t>
            </a:r>
            <a:r>
              <a:rPr lang="en-US" dirty="0"/>
              <a:t>• empirical economics </a:t>
            </a:r>
            <a:r>
              <a:rPr lang="en-US" dirty="0" smtClean="0"/>
              <a:t>                                                                • </a:t>
            </a:r>
            <a:r>
              <a:rPr lang="en-US" dirty="0"/>
              <a:t>variable</a:t>
            </a:r>
            <a:endParaRPr lang="ar-JO" dirty="0" smtClean="0"/>
          </a:p>
          <a:p>
            <a:r>
              <a:rPr lang="en-US" dirty="0" smtClean="0"/>
              <a:t>• equity                                                                                         • </a:t>
            </a:r>
            <a:r>
              <a:rPr lang="en-US" dirty="0"/>
              <a:t>opportunity </a:t>
            </a:r>
            <a:r>
              <a:rPr lang="en-US" dirty="0" smtClean="0"/>
              <a:t>cost</a:t>
            </a:r>
            <a:endParaRPr lang="ar-JO" dirty="0" smtClean="0"/>
          </a:p>
          <a:p>
            <a:r>
              <a:rPr lang="en-US" dirty="0" smtClean="0"/>
              <a:t> </a:t>
            </a:r>
            <a:r>
              <a:rPr lang="en-US" dirty="0"/>
              <a:t>• </a:t>
            </a:r>
            <a:r>
              <a:rPr lang="en-US" dirty="0" smtClean="0"/>
              <a:t>macroeconomics</a:t>
            </a:r>
            <a:endParaRPr lang="ar-JO" dirty="0" smtClean="0"/>
          </a:p>
          <a:p>
            <a:r>
              <a:rPr lang="en-US" dirty="0" smtClean="0"/>
              <a:t> </a:t>
            </a:r>
            <a:r>
              <a:rPr lang="en-US" dirty="0"/>
              <a:t>• Marginalism </a:t>
            </a:r>
            <a:endParaRPr lang="ar-JO" dirty="0" smtClean="0"/>
          </a:p>
          <a:p>
            <a:r>
              <a:rPr lang="en-US" dirty="0" smtClean="0"/>
              <a:t>• </a:t>
            </a:r>
            <a:r>
              <a:rPr lang="en-US" dirty="0"/>
              <a:t>microeconomics </a:t>
            </a:r>
            <a:endParaRPr lang="ar-JO" dirty="0" smtClean="0"/>
          </a:p>
        </p:txBody>
      </p:sp>
    </p:spTree>
    <p:extLst>
      <p:ext uri="{BB962C8B-B14F-4D97-AF65-F5344CB8AC3E}">
        <p14:creationId xmlns:p14="http://schemas.microsoft.com/office/powerpoint/2010/main" val="38483324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to Read and Understand Graphs</a:t>
            </a:r>
          </a:p>
        </p:txBody>
      </p:sp>
      <p:sp>
        <p:nvSpPr>
          <p:cNvPr id="3" name="Content Placeholder 2"/>
          <p:cNvSpPr>
            <a:spLocks noGrp="1"/>
          </p:cNvSpPr>
          <p:nvPr>
            <p:ph idx="1"/>
          </p:nvPr>
        </p:nvSpPr>
        <p:spPr>
          <a:xfrm>
            <a:off x="2592925" y="3168073"/>
            <a:ext cx="8915400" cy="1191491"/>
          </a:xfrm>
        </p:spPr>
        <p:txBody>
          <a:bodyPr/>
          <a:lstStyle/>
          <a:p>
            <a:r>
              <a:rPr lang="en-US" dirty="0"/>
              <a:t>Time Series </a:t>
            </a:r>
            <a:r>
              <a:rPr lang="en-US" dirty="0" smtClean="0"/>
              <a:t>Graphs</a:t>
            </a:r>
            <a:r>
              <a:rPr lang="ar-JO" dirty="0" smtClean="0"/>
              <a:t> </a:t>
            </a:r>
            <a:r>
              <a:rPr lang="en-US" sz="1600" dirty="0"/>
              <a:t>A graph illustrating how a variable </a:t>
            </a:r>
            <a:r>
              <a:rPr lang="en-US" sz="1600" b="1" dirty="0">
                <a:solidFill>
                  <a:srgbClr val="00B0F0"/>
                </a:solidFill>
              </a:rPr>
              <a:t>changes over </a:t>
            </a:r>
            <a:r>
              <a:rPr lang="en-US" sz="1600" b="1" dirty="0" smtClean="0">
                <a:solidFill>
                  <a:srgbClr val="00B0F0"/>
                </a:solidFill>
              </a:rPr>
              <a:t>time</a:t>
            </a:r>
            <a:endParaRPr lang="ar-JO" sz="1600" b="1" dirty="0" smtClean="0">
              <a:solidFill>
                <a:srgbClr val="00B0F0"/>
              </a:solidFill>
            </a:endParaRPr>
          </a:p>
          <a:p>
            <a:pPr algn="r" rtl="1"/>
            <a:r>
              <a:rPr lang="ar-JO" sz="1600" dirty="0" smtClean="0">
                <a:solidFill>
                  <a:schemeClr val="tx1"/>
                </a:solidFill>
                <a:latin typeface="Segoe UI Semilight" panose="020B0402040204020203" pitchFamily="34" charset="0"/>
                <a:cs typeface="Segoe UI Semilight" panose="020B0402040204020203" pitchFamily="34" charset="0"/>
              </a:rPr>
              <a:t>الرسم البياني للسلسلة الزمنية يوضح تغير قيمة المتغير مع مرور الوقت</a:t>
            </a:r>
          </a:p>
          <a:p>
            <a:pPr marL="0" indent="0">
              <a:buNone/>
            </a:pPr>
            <a:endParaRPr lang="ar-JO" sz="1600" b="1" dirty="0" smtClean="0">
              <a:solidFill>
                <a:srgbClr val="00B0F0"/>
              </a:solidFill>
            </a:endParaRPr>
          </a:p>
          <a:p>
            <a:endParaRPr lang="en-US" sz="1600" b="1" dirty="0">
              <a:solidFill>
                <a:srgbClr val="00B0F0"/>
              </a:solidFill>
              <a:latin typeface="Segoe UI Semilight" panose="020B0402040204020203" pitchFamily="34" charset="0"/>
              <a:cs typeface="Segoe UI Semilight" panose="020B0402040204020203" pitchFamily="34" charset="0"/>
            </a:endParaRPr>
          </a:p>
        </p:txBody>
      </p:sp>
      <p:sp>
        <p:nvSpPr>
          <p:cNvPr id="4" name="Content Placeholder 2"/>
          <p:cNvSpPr txBox="1">
            <a:spLocks/>
          </p:cNvSpPr>
          <p:nvPr/>
        </p:nvSpPr>
        <p:spPr>
          <a:xfrm>
            <a:off x="2741612" y="2286000"/>
            <a:ext cx="8915400" cy="119149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en-US" smtClean="0"/>
              <a:t>graph A </a:t>
            </a:r>
            <a:r>
              <a:rPr lang="en-US" b="1" smtClean="0">
                <a:solidFill>
                  <a:srgbClr val="00B0F0"/>
                </a:solidFill>
              </a:rPr>
              <a:t>two-dimensional </a:t>
            </a:r>
            <a:r>
              <a:rPr lang="en-US" smtClean="0"/>
              <a:t>representation of a set of numbers or data. </a:t>
            </a:r>
            <a:endParaRPr lang="ar-JO" smtClean="0"/>
          </a:p>
          <a:p>
            <a:pPr algn="r" rtl="1"/>
            <a:r>
              <a:rPr lang="ar-JO" sz="1600" smtClean="0">
                <a:latin typeface="Segoe UI Semilight" panose="020B0402040204020203" pitchFamily="34" charset="0"/>
                <a:cs typeface="Segoe UI Semilight" panose="020B0402040204020203" pitchFamily="34" charset="0"/>
              </a:rPr>
              <a:t>الرسم البياني هو تمثيل ثنائي لابعاد مجموعة من الارقام او البيانات </a:t>
            </a:r>
            <a:endParaRPr lang="en-US" sz="1600" dirty="0">
              <a:latin typeface="Segoe UI Semilight" panose="020B0402040204020203" pitchFamily="34" charset="0"/>
              <a:cs typeface="Segoe UI Semilight" panose="020B0402040204020203" pitchFamily="34" charset="0"/>
            </a:endParaRPr>
          </a:p>
        </p:txBody>
      </p:sp>
    </p:spTree>
    <p:extLst>
      <p:ext uri="{BB962C8B-B14F-4D97-AF65-F5344CB8AC3E}">
        <p14:creationId xmlns:p14="http://schemas.microsoft.com/office/powerpoint/2010/main" val="19508881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Graphing Two Variables</a:t>
            </a:r>
          </a:p>
        </p:txBody>
      </p:sp>
      <p:sp>
        <p:nvSpPr>
          <p:cNvPr id="3" name="Content Placeholder 2"/>
          <p:cNvSpPr>
            <a:spLocks noGrp="1"/>
          </p:cNvSpPr>
          <p:nvPr>
            <p:ph idx="1"/>
          </p:nvPr>
        </p:nvSpPr>
        <p:spPr/>
        <p:txBody>
          <a:bodyPr>
            <a:normAutofit lnSpcReduction="10000"/>
          </a:bodyPr>
          <a:lstStyle/>
          <a:p>
            <a:r>
              <a:rPr lang="en-US" dirty="0"/>
              <a:t>X-axis The horizontal line against which a variable is plotted. </a:t>
            </a:r>
            <a:endParaRPr lang="ar-JO" dirty="0" smtClean="0"/>
          </a:p>
          <a:p>
            <a:pPr algn="r" rtl="1"/>
            <a:r>
              <a:rPr lang="ar-JO" dirty="0" smtClean="0"/>
              <a:t>محور   </a:t>
            </a:r>
            <a:r>
              <a:rPr lang="en-US" b="1" dirty="0" smtClean="0">
                <a:solidFill>
                  <a:srgbClr val="00B0F0"/>
                </a:solidFill>
              </a:rPr>
              <a:t>X</a:t>
            </a:r>
            <a:r>
              <a:rPr lang="ar-JO" dirty="0" smtClean="0"/>
              <a:t> هو المحور الافقي الذي يتم عليه رسم بيانات المتغير الاول </a:t>
            </a:r>
          </a:p>
          <a:p>
            <a:r>
              <a:rPr lang="en-US" dirty="0" smtClean="0"/>
              <a:t>• </a:t>
            </a:r>
            <a:r>
              <a:rPr lang="en-US" dirty="0"/>
              <a:t>Y-axis The vertical line against which a variable is plotted</a:t>
            </a:r>
            <a:r>
              <a:rPr lang="en-US" dirty="0" smtClean="0"/>
              <a:t>.</a:t>
            </a:r>
            <a:endParaRPr lang="ar-JO" dirty="0" smtClean="0"/>
          </a:p>
          <a:p>
            <a:pPr algn="r" rtl="1"/>
            <a:r>
              <a:rPr lang="ar-JO" dirty="0"/>
              <a:t>محور   </a:t>
            </a:r>
            <a:r>
              <a:rPr lang="en-US" sz="2000" b="1" dirty="0" smtClean="0">
                <a:solidFill>
                  <a:srgbClr val="00B0F0"/>
                </a:solidFill>
              </a:rPr>
              <a:t>Y</a:t>
            </a:r>
            <a:r>
              <a:rPr lang="en-US" sz="2000" dirty="0" smtClean="0"/>
              <a:t> </a:t>
            </a:r>
            <a:r>
              <a:rPr lang="ar-JO" sz="2000" dirty="0" smtClean="0"/>
              <a:t>  </a:t>
            </a:r>
            <a:r>
              <a:rPr lang="ar-JO" dirty="0" smtClean="0"/>
              <a:t>هو </a:t>
            </a:r>
            <a:r>
              <a:rPr lang="ar-JO" dirty="0"/>
              <a:t>المحور الافقي الذي يتم عليه رسم بيانات المتغير الاول </a:t>
            </a:r>
            <a:endParaRPr lang="ar-JO" dirty="0" smtClean="0"/>
          </a:p>
          <a:p>
            <a:r>
              <a:rPr lang="en-US" dirty="0" smtClean="0"/>
              <a:t> </a:t>
            </a:r>
            <a:r>
              <a:rPr lang="en-US" dirty="0"/>
              <a:t>• origin The point at which the horizontal and vertical axes intersect</a:t>
            </a:r>
            <a:r>
              <a:rPr lang="en-US" dirty="0" smtClean="0"/>
              <a:t>.</a:t>
            </a:r>
            <a:endParaRPr lang="ar-JO" dirty="0" smtClean="0"/>
          </a:p>
          <a:p>
            <a:pPr algn="r" rtl="1"/>
            <a:r>
              <a:rPr lang="ar-JO" dirty="0" smtClean="0"/>
              <a:t>النقطة التي يتقاطع فيها المحور الافقي والمحور العامودي </a:t>
            </a:r>
          </a:p>
          <a:p>
            <a:r>
              <a:rPr lang="en-US" dirty="0" smtClean="0"/>
              <a:t>• </a:t>
            </a:r>
            <a:r>
              <a:rPr lang="en-US" dirty="0"/>
              <a:t>Y-intercept The point at which a graph intersects the Y-axis. </a:t>
            </a:r>
            <a:endParaRPr lang="ar-JO" dirty="0" smtClean="0"/>
          </a:p>
          <a:p>
            <a:pPr algn="r" rtl="1"/>
            <a:r>
              <a:rPr lang="ar-JO" dirty="0" smtClean="0"/>
              <a:t>نقطة تقاطع الرسم البياني مع بيانات المحور العامودي</a:t>
            </a:r>
          </a:p>
          <a:p>
            <a:r>
              <a:rPr lang="en-US" dirty="0" smtClean="0"/>
              <a:t>• </a:t>
            </a:r>
            <a:r>
              <a:rPr lang="en-US" dirty="0"/>
              <a:t>X-intercept The point at which a graph intersects the X-axis</a:t>
            </a:r>
            <a:r>
              <a:rPr lang="en-US" dirty="0" smtClean="0"/>
              <a:t>.</a:t>
            </a:r>
            <a:endParaRPr lang="ar-JO" dirty="0" smtClean="0"/>
          </a:p>
          <a:p>
            <a:pPr algn="r" rtl="1"/>
            <a:r>
              <a:rPr lang="ar-JO" dirty="0"/>
              <a:t>نقطة تقاطع الرسم البياني مع بيانات المحور </a:t>
            </a:r>
            <a:r>
              <a:rPr lang="ar-JO" dirty="0" smtClean="0"/>
              <a:t>الافقي</a:t>
            </a:r>
            <a:endParaRPr lang="ar-JO" dirty="0"/>
          </a:p>
          <a:p>
            <a:endParaRPr lang="ar-JO" dirty="0" smtClean="0"/>
          </a:p>
          <a:p>
            <a:endParaRPr lang="en-US" dirty="0"/>
          </a:p>
        </p:txBody>
      </p:sp>
    </p:spTree>
    <p:extLst>
      <p:ext uri="{BB962C8B-B14F-4D97-AF65-F5344CB8AC3E}">
        <p14:creationId xmlns:p14="http://schemas.microsoft.com/office/powerpoint/2010/main" val="14696850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p:txBody>
          <a:bodyPr/>
          <a:lstStyle/>
          <a:p>
            <a:r>
              <a:rPr lang="en-US" b="1" dirty="0">
                <a:solidFill>
                  <a:srgbClr val="00B0F0"/>
                </a:solidFill>
              </a:rPr>
              <a:t>positive</a:t>
            </a:r>
            <a:r>
              <a:rPr lang="en-US" dirty="0"/>
              <a:t> relationship</a:t>
            </a:r>
          </a:p>
        </p:txBody>
      </p:sp>
      <p:sp>
        <p:nvSpPr>
          <p:cNvPr id="6" name="Content Placeholder 5"/>
          <p:cNvSpPr>
            <a:spLocks noGrp="1"/>
          </p:cNvSpPr>
          <p:nvPr>
            <p:ph sz="half" idx="2"/>
          </p:nvPr>
        </p:nvSpPr>
        <p:spPr/>
        <p:txBody>
          <a:bodyPr/>
          <a:lstStyle/>
          <a:p>
            <a:r>
              <a:rPr lang="en-US" dirty="0"/>
              <a:t>A relationship between two variables, X and Y, in which a </a:t>
            </a:r>
            <a:r>
              <a:rPr lang="en-US" dirty="0">
                <a:solidFill>
                  <a:srgbClr val="00B0F0"/>
                </a:solidFill>
              </a:rPr>
              <a:t>decrease</a:t>
            </a:r>
            <a:r>
              <a:rPr lang="en-US" dirty="0"/>
              <a:t> in X is associated with a </a:t>
            </a:r>
            <a:r>
              <a:rPr lang="en-US" dirty="0">
                <a:solidFill>
                  <a:srgbClr val="00B0F0"/>
                </a:solidFill>
              </a:rPr>
              <a:t>decrease</a:t>
            </a:r>
            <a:r>
              <a:rPr lang="en-US" dirty="0"/>
              <a:t> in Y and an </a:t>
            </a:r>
            <a:r>
              <a:rPr lang="en-US" dirty="0">
                <a:solidFill>
                  <a:srgbClr val="00B0F0"/>
                </a:solidFill>
              </a:rPr>
              <a:t>increase</a:t>
            </a:r>
            <a:r>
              <a:rPr lang="en-US" dirty="0"/>
              <a:t> in X is associated with an </a:t>
            </a:r>
            <a:r>
              <a:rPr lang="en-US" dirty="0">
                <a:solidFill>
                  <a:srgbClr val="00B0F0"/>
                </a:solidFill>
              </a:rPr>
              <a:t>increase</a:t>
            </a:r>
            <a:r>
              <a:rPr lang="en-US" dirty="0"/>
              <a:t> in Y</a:t>
            </a:r>
            <a:r>
              <a:rPr lang="en-US" dirty="0" smtClean="0"/>
              <a:t>.</a:t>
            </a:r>
            <a:endParaRPr lang="ar-JO" dirty="0" smtClean="0"/>
          </a:p>
          <a:p>
            <a:pPr algn="r" rtl="1"/>
            <a:r>
              <a:rPr lang="ar-JO" dirty="0" smtClean="0"/>
              <a:t>تصف العلاقة الموجبة بين متغيرين ثبات اتجاه التغيير بينهما، فعند زيادة المتغير الاول يزداد المتغير الثاني، وعند انخفاض المتغير الاول ينخفض المتغير الثاني</a:t>
            </a:r>
            <a:endParaRPr lang="en-US" dirty="0"/>
          </a:p>
        </p:txBody>
      </p:sp>
      <p:sp>
        <p:nvSpPr>
          <p:cNvPr id="7" name="Text Placeholder 6"/>
          <p:cNvSpPr>
            <a:spLocks noGrp="1"/>
          </p:cNvSpPr>
          <p:nvPr>
            <p:ph type="body" sz="quarter" idx="3"/>
          </p:nvPr>
        </p:nvSpPr>
        <p:spPr/>
        <p:txBody>
          <a:bodyPr/>
          <a:lstStyle/>
          <a:p>
            <a:r>
              <a:rPr lang="en-US" b="1" dirty="0">
                <a:solidFill>
                  <a:srgbClr val="00B0F0"/>
                </a:solidFill>
              </a:rPr>
              <a:t>negative</a:t>
            </a:r>
            <a:r>
              <a:rPr lang="en-US" dirty="0"/>
              <a:t> relationship</a:t>
            </a:r>
          </a:p>
        </p:txBody>
      </p:sp>
      <p:sp>
        <p:nvSpPr>
          <p:cNvPr id="8" name="Content Placeholder 7"/>
          <p:cNvSpPr>
            <a:spLocks noGrp="1"/>
          </p:cNvSpPr>
          <p:nvPr>
            <p:ph sz="quarter" idx="4"/>
          </p:nvPr>
        </p:nvSpPr>
        <p:spPr/>
        <p:txBody>
          <a:bodyPr/>
          <a:lstStyle/>
          <a:p>
            <a:r>
              <a:rPr lang="en-US" dirty="0"/>
              <a:t>A relationship between two variables, X and Y, in which a </a:t>
            </a:r>
            <a:r>
              <a:rPr lang="en-US" dirty="0">
                <a:solidFill>
                  <a:srgbClr val="00B0F0"/>
                </a:solidFill>
              </a:rPr>
              <a:t>decrease</a:t>
            </a:r>
            <a:r>
              <a:rPr lang="en-US" dirty="0"/>
              <a:t> in X is associated with an </a:t>
            </a:r>
            <a:r>
              <a:rPr lang="en-US" dirty="0">
                <a:solidFill>
                  <a:srgbClr val="00B0F0"/>
                </a:solidFill>
              </a:rPr>
              <a:t>increase</a:t>
            </a:r>
            <a:r>
              <a:rPr lang="en-US" dirty="0"/>
              <a:t> in Y and an </a:t>
            </a:r>
            <a:r>
              <a:rPr lang="en-US" dirty="0">
                <a:solidFill>
                  <a:srgbClr val="00B0F0"/>
                </a:solidFill>
              </a:rPr>
              <a:t>increase</a:t>
            </a:r>
            <a:r>
              <a:rPr lang="en-US" dirty="0"/>
              <a:t> in X is associated with a </a:t>
            </a:r>
            <a:r>
              <a:rPr lang="en-US" dirty="0" smtClean="0">
                <a:solidFill>
                  <a:srgbClr val="00B0F0"/>
                </a:solidFill>
              </a:rPr>
              <a:t>decrease</a:t>
            </a:r>
            <a:r>
              <a:rPr lang="en-US" dirty="0" smtClean="0"/>
              <a:t> </a:t>
            </a:r>
            <a:r>
              <a:rPr lang="en-US" dirty="0"/>
              <a:t>in Y</a:t>
            </a:r>
            <a:r>
              <a:rPr lang="en-US" dirty="0" smtClean="0"/>
              <a:t>.</a:t>
            </a:r>
            <a:endParaRPr lang="ar-JO" dirty="0" smtClean="0"/>
          </a:p>
          <a:p>
            <a:pPr algn="r" rtl="1"/>
            <a:r>
              <a:rPr lang="ar-JO" dirty="0" smtClean="0"/>
              <a:t>تصف العلاقة العكسية بين متغيرين عكس اتجاه التغير، فعند زيادة المتغير الاول ستنخفض قيمة المتغير الثاني، وعند انخفاض المتغير الاول ستزداد قيمة المتغير الثاني</a:t>
            </a:r>
            <a:endParaRPr lang="en-US" dirty="0"/>
          </a:p>
        </p:txBody>
      </p:sp>
    </p:spTree>
    <p:extLst>
      <p:ext uri="{BB962C8B-B14F-4D97-AF65-F5344CB8AC3E}">
        <p14:creationId xmlns:p14="http://schemas.microsoft.com/office/powerpoint/2010/main" val="37700183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2367251" y="275542"/>
            <a:ext cx="4239351" cy="2929417"/>
          </a:xfr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19474" y="267525"/>
            <a:ext cx="4381398" cy="2937434"/>
          </a:xfrm>
          <a:prstGeom prst="rect">
            <a:avLst/>
          </a:prstGeom>
        </p:spPr>
      </p:pic>
      <p:sp>
        <p:nvSpPr>
          <p:cNvPr id="11" name="Rectangle 10"/>
          <p:cNvSpPr/>
          <p:nvPr/>
        </p:nvSpPr>
        <p:spPr>
          <a:xfrm>
            <a:off x="2367251" y="3475335"/>
            <a:ext cx="9658494" cy="646331"/>
          </a:xfrm>
          <a:prstGeom prst="rect">
            <a:avLst/>
          </a:prstGeom>
        </p:spPr>
        <p:txBody>
          <a:bodyPr wrap="square">
            <a:spAutoFit/>
          </a:bodyPr>
          <a:lstStyle/>
          <a:p>
            <a:r>
              <a:rPr lang="en-US" dirty="0"/>
              <a:t>Along the horizontal scale (X-axis), we measure household income. Along the vertical scale (Y-axis), we </a:t>
            </a:r>
            <a:r>
              <a:rPr lang="en-US" dirty="0" smtClean="0"/>
              <a:t>measure </a:t>
            </a:r>
            <a:r>
              <a:rPr lang="en-US" dirty="0"/>
              <a:t>household consumption.</a:t>
            </a:r>
          </a:p>
        </p:txBody>
      </p:sp>
      <p:sp>
        <p:nvSpPr>
          <p:cNvPr id="12" name="Rectangle 11"/>
          <p:cNvSpPr/>
          <p:nvPr/>
        </p:nvSpPr>
        <p:spPr>
          <a:xfrm>
            <a:off x="2367250" y="4241907"/>
            <a:ext cx="9362931" cy="646331"/>
          </a:xfrm>
          <a:prstGeom prst="rect">
            <a:avLst/>
          </a:prstGeom>
        </p:spPr>
        <p:txBody>
          <a:bodyPr wrap="square">
            <a:spAutoFit/>
          </a:bodyPr>
          <a:lstStyle/>
          <a:p>
            <a:r>
              <a:rPr lang="en-US" dirty="0"/>
              <a:t>Note: At point A, consumption equals $22,154 and income equals $9,988. At point B, consumption equals $32,632 and income equals $27,585.</a:t>
            </a:r>
          </a:p>
        </p:txBody>
      </p:sp>
    </p:spTree>
    <p:extLst>
      <p:ext uri="{BB962C8B-B14F-4D97-AF65-F5344CB8AC3E}">
        <p14:creationId xmlns:p14="http://schemas.microsoft.com/office/powerpoint/2010/main" val="9763200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2256704" y="-671945"/>
            <a:ext cx="8915399" cy="2262781"/>
          </a:xfrm>
        </p:spPr>
        <p:txBody>
          <a:bodyPr/>
          <a:lstStyle/>
          <a:p>
            <a:r>
              <a:rPr lang="en-US" dirty="0"/>
              <a:t>Slope</a:t>
            </a:r>
          </a:p>
        </p:txBody>
      </p:sp>
      <p:sp>
        <p:nvSpPr>
          <p:cNvPr id="8" name="Subtitle 7"/>
          <p:cNvSpPr>
            <a:spLocks noGrp="1"/>
          </p:cNvSpPr>
          <p:nvPr>
            <p:ph type="subTitle" idx="1"/>
          </p:nvPr>
        </p:nvSpPr>
        <p:spPr>
          <a:xfrm>
            <a:off x="2256704" y="1747852"/>
            <a:ext cx="8915399" cy="1126283"/>
          </a:xfrm>
        </p:spPr>
        <p:txBody>
          <a:bodyPr>
            <a:normAutofit fontScale="92500" lnSpcReduction="20000"/>
          </a:bodyPr>
          <a:lstStyle/>
          <a:p>
            <a:r>
              <a:rPr lang="en-US" dirty="0"/>
              <a:t>slope A measurement that indicates whether the relationship between variables is positive or negative and how much of a response there is in Y (the variable on the vertical axis) when X (the variable on the horizontal axis) changes</a:t>
            </a:r>
            <a:r>
              <a:rPr lang="en-US" dirty="0" smtClean="0"/>
              <a:t>.</a:t>
            </a:r>
            <a:endParaRPr lang="ar-JO" dirty="0" smtClean="0"/>
          </a:p>
          <a:p>
            <a:pPr algn="r" rtl="1"/>
            <a:r>
              <a:rPr lang="ar-JO" dirty="0" smtClean="0"/>
              <a:t>الميل: والذي يبين طبيعة العلاقة بين متغيرين ان كانت طردية (موجبة) ام عكسية، ويقيس مدى تلك العلاقة </a:t>
            </a:r>
            <a:endParaRPr lang="en-US" dirty="0"/>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53630" y="3211839"/>
            <a:ext cx="2829320" cy="1524213"/>
          </a:xfrm>
          <a:prstGeom prst="rect">
            <a:avLst/>
          </a:prstGeom>
        </p:spPr>
      </p:pic>
    </p:spTree>
    <p:extLst>
      <p:ext uri="{BB962C8B-B14F-4D97-AF65-F5344CB8AC3E}">
        <p14:creationId xmlns:p14="http://schemas.microsoft.com/office/powerpoint/2010/main" val="423082477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93625" y="438273"/>
            <a:ext cx="8602275" cy="4429743"/>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8" name="Rectangle 7"/>
          <p:cNvSpPr/>
          <p:nvPr/>
        </p:nvSpPr>
        <p:spPr>
          <a:xfrm>
            <a:off x="2419926" y="5073180"/>
            <a:ext cx="9070109" cy="646331"/>
          </a:xfrm>
          <a:prstGeom prst="rect">
            <a:avLst/>
          </a:prstGeom>
        </p:spPr>
        <p:txBody>
          <a:bodyPr wrap="square">
            <a:spAutoFit/>
          </a:bodyPr>
          <a:lstStyle/>
          <a:p>
            <a:r>
              <a:rPr lang="en-US" dirty="0"/>
              <a:t>A </a:t>
            </a:r>
            <a:r>
              <a:rPr lang="en-US" dirty="0">
                <a:solidFill>
                  <a:srgbClr val="00B0F0"/>
                </a:solidFill>
              </a:rPr>
              <a:t>positive</a:t>
            </a:r>
            <a:r>
              <a:rPr lang="en-US" dirty="0"/>
              <a:t> slope indicates that </a:t>
            </a:r>
            <a:r>
              <a:rPr lang="en-US" dirty="0">
                <a:solidFill>
                  <a:srgbClr val="00B0F0"/>
                </a:solidFill>
              </a:rPr>
              <a:t>increases</a:t>
            </a:r>
            <a:r>
              <a:rPr lang="en-US" dirty="0"/>
              <a:t> in X are associated with </a:t>
            </a:r>
            <a:r>
              <a:rPr lang="en-US" dirty="0">
                <a:solidFill>
                  <a:srgbClr val="00B0F0"/>
                </a:solidFill>
              </a:rPr>
              <a:t>increases</a:t>
            </a:r>
            <a:r>
              <a:rPr lang="en-US" dirty="0"/>
              <a:t> in Y and that decreases in X are associated with decreases in Y.</a:t>
            </a:r>
          </a:p>
        </p:txBody>
      </p:sp>
      <p:sp>
        <p:nvSpPr>
          <p:cNvPr id="9" name="Rectangle 8"/>
          <p:cNvSpPr/>
          <p:nvPr/>
        </p:nvSpPr>
        <p:spPr>
          <a:xfrm>
            <a:off x="2419926" y="5996602"/>
            <a:ext cx="8894619" cy="369332"/>
          </a:xfrm>
          <a:prstGeom prst="rect">
            <a:avLst/>
          </a:prstGeom>
        </p:spPr>
        <p:txBody>
          <a:bodyPr wrap="square">
            <a:spAutoFit/>
          </a:bodyPr>
          <a:lstStyle/>
          <a:p>
            <a:r>
              <a:rPr lang="en-US" dirty="0"/>
              <a:t>A </a:t>
            </a:r>
            <a:r>
              <a:rPr lang="en-US" dirty="0">
                <a:solidFill>
                  <a:srgbClr val="00B0F0"/>
                </a:solidFill>
              </a:rPr>
              <a:t>negative</a:t>
            </a:r>
            <a:r>
              <a:rPr lang="en-US" dirty="0"/>
              <a:t> slope indicates the opposite—when X </a:t>
            </a:r>
            <a:r>
              <a:rPr lang="en-US" dirty="0">
                <a:solidFill>
                  <a:srgbClr val="00B0F0"/>
                </a:solidFill>
              </a:rPr>
              <a:t>increases</a:t>
            </a:r>
            <a:r>
              <a:rPr lang="en-US" dirty="0"/>
              <a:t>, Y </a:t>
            </a:r>
            <a:r>
              <a:rPr lang="en-US" dirty="0">
                <a:solidFill>
                  <a:srgbClr val="00B0F0"/>
                </a:solidFill>
              </a:rPr>
              <a:t>decreases</a:t>
            </a:r>
            <a:r>
              <a:rPr lang="en-US" dirty="0"/>
              <a:t>; and when X decreases, Y increases.</a:t>
            </a:r>
          </a:p>
        </p:txBody>
      </p:sp>
    </p:spTree>
    <p:extLst>
      <p:ext uri="{BB962C8B-B14F-4D97-AF65-F5344CB8AC3E}">
        <p14:creationId xmlns:p14="http://schemas.microsoft.com/office/powerpoint/2010/main" val="1911687227"/>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2899</TotalTime>
  <Words>1400</Words>
  <Application>Microsoft Office PowerPoint</Application>
  <PresentationFormat>Widescreen</PresentationFormat>
  <Paragraphs>110</Paragraphs>
  <Slides>19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Century Gothic</vt:lpstr>
      <vt:lpstr>Segoe UI Light</vt:lpstr>
      <vt:lpstr>Segoe UI Semilight</vt:lpstr>
      <vt:lpstr>Tahoma</vt:lpstr>
      <vt:lpstr>Wingdings 3</vt:lpstr>
      <vt:lpstr>Wisp</vt:lpstr>
      <vt:lpstr>Principles of Microeconomics</vt:lpstr>
      <vt:lpstr>Why Study Economics?</vt:lpstr>
      <vt:lpstr>The Scope of Economics</vt:lpstr>
      <vt:lpstr>PowerPoint Presentation</vt:lpstr>
      <vt:lpstr>مقــارنــــة</vt:lpstr>
      <vt:lpstr>Why Study Economics?</vt:lpstr>
      <vt:lpstr>Efficient Markets</vt:lpstr>
      <vt:lpstr>The Method of Economics </vt:lpstr>
      <vt:lpstr>The Method of Economics </vt:lpstr>
      <vt:lpstr>Theories and Models</vt:lpstr>
      <vt:lpstr>Expressing Models in Words, Graphs, and Equations</vt:lpstr>
      <vt:lpstr>Stability: A condition in which national output is growing steadily, with low inflation and full employment of resources  حالة التوزان الكامل لمخرجات الاقتصاد، اي استمرار معدلات النمو في حالة التوظيف الكامل، اي توظيف كافة الموارد المتاحة باقل معادلات من التضخم والبطالة</vt:lpstr>
      <vt:lpstr>REVIEW TERMS AND CONCEPTS</vt:lpstr>
      <vt:lpstr>How to Read and Understand Graphs</vt:lpstr>
      <vt:lpstr>Graphing Two Variables</vt:lpstr>
      <vt:lpstr>PowerPoint Presentation</vt:lpstr>
      <vt:lpstr>PowerPoint Presentation</vt:lpstr>
      <vt:lpstr>Slope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Principles of Microeconomics</dc:title>
  <dc:creator>dfrgdtrgr@outlook.com</dc:creator>
  <cp:lastModifiedBy>dfrgdtrgr@outlook.com</cp:lastModifiedBy>
  <cp:revision>25</cp:revision>
  <dcterms:created xsi:type="dcterms:W3CDTF">2025-11-03T06:47:12Z</dcterms:created>
  <dcterms:modified xsi:type="dcterms:W3CDTF">2026-01-18T16:14:39Z</dcterms:modified>
</cp:coreProperties>
</file>