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2" r:id="rId1"/>
  </p:sldMasterIdLst>
  <p:notesMasterIdLst>
    <p:notesMasterId r:id="rId20"/>
  </p:notesMasterIdLst>
  <p:handoutMasterIdLst>
    <p:handoutMasterId r:id="rId21"/>
  </p:handoutMasterIdLst>
  <p:sldIdLst>
    <p:sldId id="257" r:id="rId2"/>
    <p:sldId id="262" r:id="rId3"/>
    <p:sldId id="341" r:id="rId4"/>
    <p:sldId id="345" r:id="rId5"/>
    <p:sldId id="346" r:id="rId6"/>
    <p:sldId id="364" r:id="rId7"/>
    <p:sldId id="349" r:id="rId8"/>
    <p:sldId id="348" r:id="rId9"/>
    <p:sldId id="351" r:id="rId10"/>
    <p:sldId id="353" r:id="rId11"/>
    <p:sldId id="354" r:id="rId12"/>
    <p:sldId id="355" r:id="rId13"/>
    <p:sldId id="356" r:id="rId14"/>
    <p:sldId id="357" r:id="rId15"/>
    <p:sldId id="359" r:id="rId16"/>
    <p:sldId id="358" r:id="rId17"/>
    <p:sldId id="360" r:id="rId18"/>
    <p:sldId id="361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3" autoAdjust="0"/>
    <p:restoredTop sz="86384" autoAdjust="0"/>
  </p:normalViewPr>
  <p:slideViewPr>
    <p:cSldViewPr>
      <p:cViewPr varScale="1">
        <p:scale>
          <a:sx n="76" d="100"/>
          <a:sy n="76" d="100"/>
        </p:scale>
        <p:origin x="1085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2" d="100"/>
          <a:sy n="92" d="100"/>
        </p:scale>
        <p:origin x="-3780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C7948-574B-4A85-88D7-DE2530B525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360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22C16C-0260-4B39-96A8-73E8B504E071}" type="datetimeFigureOut">
              <a:rPr lang="en-US" smtClean="0"/>
              <a:pPr/>
              <a:t>1/28/2026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4E23-57C8-46BF-A38E-3B9709954C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503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410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350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80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753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677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36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9388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230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Add edition here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600201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 smtClean="0"/>
              <a:t>Chapter ##</a:t>
            </a:r>
            <a:endParaRPr lang="en-US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 smtClean="0"/>
              <a:t>Chapter title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274605" y="6508775"/>
            <a:ext cx="8401308" cy="2354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2000" y="6553200"/>
            <a:ext cx="551783" cy="182880"/>
          </a:xfrm>
          <a:prstGeom prst="rect">
            <a:avLst/>
          </a:prstGeo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0" y="6435724"/>
            <a:ext cx="7492573" cy="430823"/>
            <a:chOff x="0" y="6339009"/>
            <a:chExt cx="7492573" cy="430823"/>
          </a:xfrm>
          <a:solidFill>
            <a:srgbClr val="0070C0"/>
          </a:solidFill>
        </p:grpSpPr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0" y="6339009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Copyright" descr="Copyright 2015, 2012, 2009"/>
            <p:cNvSpPr txBox="1">
              <a:spLocks noChangeArrowheads="1"/>
            </p:cNvSpPr>
            <p:nvPr/>
          </p:nvSpPr>
          <p:spPr bwMode="auto">
            <a:xfrm>
              <a:off x="1456104" y="6345970"/>
              <a:ext cx="6036469" cy="42386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</p:grpSp>
      <p:sp>
        <p:nvSpPr>
          <p:cNvPr id="13" name="TextBox 12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4-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53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earning Objectives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Learning Objectives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027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Click to add Learning Objective(s)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95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100000"/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7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8872" indent="-118872">
              <a:buClr>
                <a:schemeClr val="bg1"/>
              </a:buClr>
              <a:buSzPct val="25000"/>
              <a:defRPr sz="2400"/>
            </a:lvl1pPr>
            <a:lvl2pPr marL="569913" indent="-285750">
              <a:defRPr sz="2000"/>
            </a:lvl2pPr>
            <a:lvl3pPr>
              <a:defRPr sz="2000"/>
            </a:lvl3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54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add figure number and title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4-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034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6057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1097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4-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889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6032" indent="-256032" algn="l" defTabSz="914400" rtl="0" eaLnBrk="1" latinLnBrk="0" hangingPunct="1">
        <a:spcBef>
          <a:spcPts val="1500"/>
        </a:spcBef>
        <a:buClr>
          <a:srgbClr val="0070C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Clr>
          <a:srgbClr val="0070C0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Principles </a:t>
            </a:r>
            <a:r>
              <a:rPr lang="en-US"/>
              <a:t>of </a:t>
            </a:r>
            <a:r>
              <a:rPr lang="en-US" smtClean="0"/>
              <a:t>Macroeconomics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Twelfth Edition, Global Edition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Chapter 4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IN" dirty="0" smtClean="0"/>
              <a:t>Demand and Supply Applications</a:t>
            </a:r>
            <a:endParaRPr lang="en-IN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590" y="1524000"/>
            <a:ext cx="3727010" cy="473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1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Price System: Rationing and Allocating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>
                <a:srgbClr val="0070C0"/>
              </a:buClr>
              <a:buSzPct val="100000"/>
              <a:buNone/>
            </a:pPr>
            <a:r>
              <a:rPr lang="en-US" sz="2000" b="1" dirty="0" smtClean="0"/>
              <a:t>Price Rationing</a:t>
            </a:r>
          </a:p>
          <a:p>
            <a:pPr marL="256032" indent="-256032">
              <a:buClr>
                <a:srgbClr val="0070C0"/>
              </a:buClr>
              <a:buSzPct val="100000"/>
            </a:pPr>
            <a:r>
              <a:rPr lang="en-US" sz="2000" b="1" dirty="0" smtClean="0"/>
              <a:t>price rationing  </a:t>
            </a:r>
            <a:r>
              <a:rPr lang="en-US" sz="2000" dirty="0" smtClean="0"/>
              <a:t>The </a:t>
            </a:r>
            <a:r>
              <a:rPr lang="en-US" sz="2000" dirty="0"/>
              <a:t>process by which the market system allocates goods and services to consumers when quantity demanded exceeds quantity supplied</a:t>
            </a:r>
            <a:r>
              <a:rPr lang="en-US" sz="2000" dirty="0" smtClean="0"/>
              <a:t>.</a:t>
            </a:r>
          </a:p>
          <a:p>
            <a:pPr marL="256032" indent="-256032" algn="r" rtl="1">
              <a:buClr>
                <a:srgbClr val="0070C0"/>
              </a:buClr>
              <a:buSzPct val="100000"/>
            </a:pPr>
            <a:r>
              <a:rPr lang="ar-JO" sz="2000" dirty="0"/>
              <a:t>تقنين الأسعار: هي العملية التي يقوم من خلالها نظام السوق بتخصيص السلع والخدمات للمستهلكين عندما تتجاوز الكمية المطلوبة الكمية المعروضة.</a:t>
            </a:r>
            <a:endParaRPr lang="en-US" sz="2000" dirty="0" smtClean="0"/>
          </a:p>
          <a:p>
            <a:pPr marL="256032" indent="-256032">
              <a:buClr>
                <a:srgbClr val="0070C0"/>
              </a:buClr>
              <a:buSzPct val="100000"/>
            </a:pPr>
            <a:r>
              <a:rPr lang="en-US" sz="2000" dirty="0"/>
              <a:t>The adjustment of price is the rationing mechanism in free markets. </a:t>
            </a:r>
            <a:endParaRPr lang="en-US" sz="2000" dirty="0" smtClean="0"/>
          </a:p>
          <a:p>
            <a:pPr marL="256032" indent="-256032">
              <a:buClr>
                <a:srgbClr val="0070C0"/>
              </a:buClr>
              <a:buSzPct val="100000"/>
            </a:pPr>
            <a:r>
              <a:rPr lang="en-US" sz="2000" dirty="0" smtClean="0"/>
              <a:t>Price </a:t>
            </a:r>
            <a:r>
              <a:rPr lang="en-US" sz="2000" dirty="0"/>
              <a:t>rationing means that whenever there is a need to ration a good—that is, </a:t>
            </a:r>
            <a:r>
              <a:rPr lang="en-US" sz="2000" b="1" dirty="0">
                <a:solidFill>
                  <a:srgbClr val="FF0000"/>
                </a:solidFill>
              </a:rPr>
              <a:t>when a shortage exists</a:t>
            </a:r>
            <a:r>
              <a:rPr lang="en-US" sz="2000" dirty="0"/>
              <a:t>—in a free market, </a:t>
            </a:r>
            <a:r>
              <a:rPr lang="en-US" sz="2000" dirty="0">
                <a:solidFill>
                  <a:srgbClr val="FF0000"/>
                </a:solidFill>
              </a:rPr>
              <a:t>the price of the good will rise until quantity supplied equals quantity demanded</a:t>
            </a:r>
            <a:r>
              <a:rPr lang="en-US" sz="2000" dirty="0"/>
              <a:t>—that is, until the market clears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549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 smtClean="0"/>
              <a:t>FIGURE 4.1  The Market for Wheat</a:t>
            </a:r>
            <a:endParaRPr lang="en-US" sz="20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80998" y="1433253"/>
            <a:ext cx="2247901" cy="2745656"/>
          </a:xfrm>
        </p:spPr>
        <p:txBody>
          <a:bodyPr/>
          <a:lstStyle/>
          <a:p>
            <a:pPr>
              <a:lnSpc>
                <a:spcPct val="105000"/>
              </a:lnSpc>
              <a:spcBef>
                <a:spcPts val="1800"/>
              </a:spcBef>
              <a:spcAft>
                <a:spcPct val="0"/>
              </a:spcAft>
            </a:pPr>
            <a:r>
              <a:rPr lang="en-US" dirty="0"/>
              <a:t>Fires in Russia in the summer of 2010 caused a shift in the world’s supply of wheat to the left, causing the price to increase from $160 per metric ton to $247</a:t>
            </a:r>
            <a:r>
              <a:rPr lang="en-US" dirty="0" smtClean="0"/>
              <a:t>.</a:t>
            </a:r>
            <a:endParaRPr lang="en-US" dirty="0"/>
          </a:p>
          <a:p>
            <a:pPr>
              <a:lnSpc>
                <a:spcPct val="105000"/>
              </a:lnSpc>
              <a:spcBef>
                <a:spcPts val="1800"/>
              </a:spcBef>
              <a:spcAft>
                <a:spcPct val="0"/>
              </a:spcAft>
            </a:pPr>
            <a:r>
              <a:rPr lang="en-US" dirty="0"/>
              <a:t>The equilibrium moved from </a:t>
            </a:r>
            <a:r>
              <a:rPr lang="en-US" i="1" dirty="0"/>
              <a:t>C</a:t>
            </a:r>
            <a:r>
              <a:rPr lang="en-US" dirty="0"/>
              <a:t> to </a:t>
            </a:r>
            <a:r>
              <a:rPr lang="en-US" i="1" dirty="0"/>
              <a:t>B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3" name="Picture 2" descr="An x-y graph presents the market for wheat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6600" y="1219200"/>
            <a:ext cx="5032634" cy="431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6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304800"/>
            <a:ext cx="7924800" cy="1066800"/>
          </a:xfrm>
        </p:spPr>
        <p:txBody>
          <a:bodyPr/>
          <a:lstStyle/>
          <a:p>
            <a:pPr rtl="0" eaLnBrk="1" latinLnBrk="0" hangingPunct="1"/>
            <a:r>
              <a:rPr lang="en-US" sz="2000" b="1" kern="1200" dirty="0" smtClean="0">
                <a:solidFill>
                  <a:srgbClr val="000000"/>
                </a:solidFill>
                <a:effectLst/>
                <a:ea typeface="+mn-ea"/>
                <a:cs typeface="+mn-cs"/>
              </a:rPr>
              <a:t>FIGURE 4.3  Excess Demand (Shortage) Created by a Price Ceiling</a:t>
            </a:r>
            <a:endParaRPr lang="en-US" b="1" dirty="0" smtClean="0">
              <a:effectLst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495300" y="1381284"/>
            <a:ext cx="2895599" cy="4338637"/>
          </a:xfrm>
        </p:spPr>
        <p:txBody>
          <a:bodyPr/>
          <a:lstStyle/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1974, a ceiling price of $0.57 per gallon of leaded regular gasoline was imposed. 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 price had been set by </a:t>
            </a:r>
            <a:b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interaction of supply and demand instead, it would have increased to approximately $1.50 per gallon. 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$0.57 per gallon, the quantity demanded exceeded the quantity supplied. 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Because the price system was not allowed to function, an alternative rationing system had to be found to distribute the available supply of gasoline.</a:t>
            </a:r>
            <a:endParaRPr lang="en-US" dirty="0" smtClean="0">
              <a:effectLst/>
            </a:endParaRPr>
          </a:p>
        </p:txBody>
      </p:sp>
      <p:pic>
        <p:nvPicPr>
          <p:cNvPr id="2" name="Picture 1" descr="An x-y graph presents excess demand (shortage) created by a price ceiling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4800" y="964205"/>
            <a:ext cx="3962400" cy="477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62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33400" y="1524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360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Constraints on the Market and Alternative Rationing Mechanisms </a:t>
            </a:r>
            <a:r>
              <a:rPr lang="en-US" sz="2000" i="1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(4 of 6)</a:t>
            </a:r>
            <a:endParaRPr lang="en-US" dirty="0" smtClean="0">
              <a:effectLst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rtl="0" eaLnBrk="1" latinLnBrk="0" hangingPunct="1"/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price ceiling  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A maximum price that sellers may charge for a good, usually set by government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. </a:t>
            </a:r>
            <a:endParaRPr lang="en-US" sz="2400" dirty="0" smtClean="0">
              <a:effectLst/>
            </a:endParaRPr>
          </a:p>
          <a:p>
            <a:pPr rtl="0" eaLnBrk="1" latinLnBrk="0" hangingPunct="1"/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queuing 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 Waiting in line as a means of distributing goods and services: a </a:t>
            </a:r>
            <a:r>
              <a:rPr lang="en-US" sz="2400" b="0" kern="1200" dirty="0" err="1" smtClean="0">
                <a:solidFill>
                  <a:srgbClr val="FF0000"/>
                </a:solidFill>
                <a:effectLst/>
              </a:rPr>
              <a:t>nonprice</a:t>
            </a:r>
            <a:r>
              <a:rPr lang="en-US" sz="2400" b="0" kern="1200" dirty="0" smtClean="0">
                <a:solidFill>
                  <a:srgbClr val="FF0000"/>
                </a:solidFill>
                <a:effectLst/>
              </a:rPr>
              <a:t> rationing mechanism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.</a:t>
            </a:r>
          </a:p>
          <a:p>
            <a:pPr algn="r" rtl="1"/>
            <a:r>
              <a:rPr lang="ar-JO" sz="1800" dirty="0"/>
              <a:t>يظهر الاصطفاف عادةً عندما:</a:t>
            </a:r>
          </a:p>
          <a:p>
            <a:pPr algn="r" rtl="1"/>
            <a:r>
              <a:rPr lang="ar-JO" sz="1800" dirty="0"/>
              <a:t>يكون السعر </a:t>
            </a:r>
            <a:r>
              <a:rPr lang="ar-JO" sz="1800" b="1" dirty="0"/>
              <a:t>منخفضًا أو ثابتًا</a:t>
            </a:r>
            <a:endParaRPr lang="ar-JO" sz="1800" dirty="0"/>
          </a:p>
          <a:p>
            <a:pPr algn="r" rtl="1"/>
            <a:r>
              <a:rPr lang="ar-JO" sz="1800" dirty="0"/>
              <a:t>والطلب </a:t>
            </a:r>
            <a:r>
              <a:rPr lang="ar-JO" sz="1800" b="1" dirty="0"/>
              <a:t>أكبر من العرض</a:t>
            </a:r>
            <a:endParaRPr lang="ar-JO" sz="1800" dirty="0"/>
          </a:p>
          <a:p>
            <a:pPr algn="r" rtl="1"/>
            <a:r>
              <a:rPr lang="ar-JO" sz="1800" dirty="0"/>
              <a:t>ولا يُسمح للسعر بالارتفاع لتحقيق </a:t>
            </a:r>
            <a:r>
              <a:rPr lang="ar-JO" sz="1800" dirty="0" smtClean="0"/>
              <a:t>التوازن</a:t>
            </a:r>
            <a:endParaRPr lang="en-US" sz="2400" dirty="0" smtClean="0">
              <a:effectLst/>
            </a:endParaRPr>
          </a:p>
          <a:p>
            <a:pPr rtl="0" eaLnBrk="1" latinLnBrk="0" hangingPunct="1"/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favored customers  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Those who receive special treatment from dealers during situations of excess demand.</a:t>
            </a:r>
            <a:endParaRPr lang="en-US" sz="2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6784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360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Constraints on the Market and Alternative Rationing Mechanisms </a:t>
            </a:r>
            <a:r>
              <a:rPr lang="en-US" sz="2000" i="1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(5 of 6)</a:t>
            </a:r>
            <a:endParaRPr lang="en-US" dirty="0" smtClean="0">
              <a:effectLst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457200" y="1676401"/>
            <a:ext cx="8229600" cy="2590800"/>
          </a:xfrm>
        </p:spPr>
        <p:txBody>
          <a:bodyPr/>
          <a:lstStyle/>
          <a:p>
            <a:pPr rtl="0" eaLnBrk="1" latinLnBrk="0" hangingPunct="1"/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ration coupons  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Tickets or coupons that entitle individuals to purchase a certain amount of a given product per month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. (non price)</a:t>
            </a:r>
            <a:endParaRPr lang="en-US" sz="2400" dirty="0" smtClean="0">
              <a:effectLst/>
            </a:endParaRPr>
          </a:p>
          <a:p>
            <a:pPr rtl="0" eaLnBrk="1" latinLnBrk="0" hangingPunct="1"/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black market  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A market in which illegal trading takes place at market-determined prices.</a:t>
            </a:r>
            <a:endParaRPr lang="en-US" sz="2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4498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360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Constraints on the Market and Alternative Rationing Mechanisms </a:t>
            </a:r>
            <a:r>
              <a:rPr lang="en-US" sz="2000" i="1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(6 of 6)</a:t>
            </a:r>
            <a:endParaRPr lang="en-US" dirty="0" smtClean="0">
              <a:effectLst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381000" y="1524000"/>
            <a:ext cx="8229600" cy="4525963"/>
          </a:xfrm>
        </p:spPr>
        <p:txBody>
          <a:bodyPr/>
          <a:lstStyle/>
          <a:p>
            <a:pPr marL="0" indent="0" rtl="0" eaLnBrk="1" latinLnBrk="0" hangingPunct="1">
              <a:buNone/>
            </a:pPr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Rationing Mechanisms for Concert and Sports Tickets</a:t>
            </a:r>
            <a:endParaRPr lang="en-US" sz="2400" b="1" dirty="0" smtClean="0">
              <a:effectLst/>
            </a:endParaRPr>
          </a:p>
          <a:p>
            <a:pPr rtl="0" eaLnBrk="1" latinLnBrk="0" hangingPunct="1"/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It is very difficult to prevent the price system from operating and to stop people’s willingness to pay from asserting itself. </a:t>
            </a:r>
            <a:endParaRPr lang="en-US" sz="2400" dirty="0" smtClean="0">
              <a:effectLst/>
            </a:endParaRPr>
          </a:p>
          <a:p>
            <a:pPr rtl="0" eaLnBrk="1" latinLnBrk="0" hangingPunct="1"/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Every time an alternative is tried, the price system seems to sneak in the back door. </a:t>
            </a:r>
            <a:endParaRPr lang="en-US" sz="2400" dirty="0" smtClean="0">
              <a:effectLst/>
            </a:endParaRPr>
          </a:p>
          <a:p>
            <a:pPr rtl="0" eaLnBrk="1" latinLnBrk="0" hangingPunct="1"/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With favored customers and black markets, the final distribution may be even more unfair than what would result from simple price rationing.</a:t>
            </a:r>
            <a:endParaRPr lang="en-US" sz="2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5353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latinLnBrk="0" hangingPunct="1"/>
            <a:r>
              <a:rPr lang="en-US" sz="2000" b="1" kern="1200" dirty="0" smtClean="0">
                <a:solidFill>
                  <a:srgbClr val="000000"/>
                </a:solidFill>
                <a:effectLst/>
                <a:ea typeface="+mn-ea"/>
                <a:cs typeface="+mn-cs"/>
              </a:rPr>
              <a:t>FIGURE 4.4  Supply of and Demand for a Concert at the Staples Center</a:t>
            </a:r>
            <a:endParaRPr lang="en-US" b="1" dirty="0" smtClean="0">
              <a:effectLst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3399" y="1400405"/>
            <a:ext cx="3276600" cy="3382504"/>
          </a:xfrm>
        </p:spPr>
        <p:txBody>
          <a:bodyPr/>
          <a:lstStyle/>
          <a:p>
            <a:pPr rtl="0" eaLnBrk="1" latinLnBrk="0" hangingPunct="1">
              <a:spcBef>
                <a:spcPts val="1800"/>
              </a:spcBef>
            </a:pPr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face-value price of $50, there is excess demand for seats to the concert.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$50 the quantity demanded is greater than the quantity supplied, which is fixed at 20,000 seats.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diagram shows that the quantity demanded would equal the quantity supplied at a price of $300 per ticket.</a:t>
            </a:r>
            <a:endParaRPr lang="en-US" dirty="0" smtClean="0">
              <a:effectLst/>
            </a:endParaRPr>
          </a:p>
        </p:txBody>
      </p:sp>
      <p:pic>
        <p:nvPicPr>
          <p:cNvPr id="4" name="Picture 3" descr="An x-y graph presents supply of and demand for a concert at the Staples Center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2791" y="1066800"/>
            <a:ext cx="3962400" cy="491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4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3600" b="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Price Floor</a:t>
            </a:r>
            <a:endParaRPr lang="en-US" dirty="0" smtClean="0">
              <a:effectLst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457200" y="1600201"/>
            <a:ext cx="8229600" cy="2133600"/>
          </a:xfrm>
        </p:spPr>
        <p:txBody>
          <a:bodyPr/>
          <a:lstStyle/>
          <a:p>
            <a:pPr rtl="0" eaLnBrk="1" latinLnBrk="0" hangingPunct="1"/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price floor  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A minimum price below which exchange is not permitted.</a:t>
            </a:r>
            <a:endParaRPr lang="en-US" sz="2400" dirty="0" smtClean="0">
              <a:effectLst/>
            </a:endParaRPr>
          </a:p>
          <a:p>
            <a:pPr rtl="0" eaLnBrk="1" latinLnBrk="0" hangingPunct="1"/>
            <a:r>
              <a:rPr lang="en-US" sz="2400" b="1" kern="1200" dirty="0" smtClean="0">
                <a:solidFill>
                  <a:schemeClr val="tx1"/>
                </a:solidFill>
                <a:effectLst/>
              </a:rPr>
              <a:t>minimum wage  </a:t>
            </a:r>
            <a:r>
              <a:rPr lang="en-US" sz="2400" b="0" kern="1200" dirty="0" smtClean="0">
                <a:solidFill>
                  <a:schemeClr val="tx1"/>
                </a:solidFill>
                <a:effectLst/>
              </a:rPr>
              <a:t>A price floor set for the price of labor.</a:t>
            </a:r>
            <a:endParaRPr lang="en-US" sz="2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2896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4.5  The U.S. Market for Crude </a:t>
            </a:r>
            <a:r>
              <a:rPr lang="en-US" sz="2000" b="1" dirty="0" smtClean="0"/>
              <a:t>Oil, 2012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12595" y="726998"/>
            <a:ext cx="4425463" cy="5417866"/>
          </a:xfrm>
        </p:spPr>
        <p:txBody>
          <a:bodyPr/>
          <a:lstStyle/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2012 the world market price for crude oil was approximately $80 per barrel. 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Domestic production in the United States that year averaged about 7 million barrels per day,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whereas crude oil demand averaged just under 13 million barrels per day. 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difference between production and consumption were made up of net imports of approximately 6 million barrels per day, as we see in panel (a).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 government imposed a tax in this market of 33.33%, or $26.64, that would increase the world price to $106.64. 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 higher price caused quantity demanded to fall below its original level of 13 million barrels, while the price increase caused domestic production to rise above the </a:t>
            </a:r>
            <a:b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original level. 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we see in panel (b), the effect was a reduction in import levels.</a:t>
            </a:r>
            <a:endParaRPr lang="en-US" dirty="0" smtClean="0">
              <a:effectLst/>
            </a:endParaRPr>
          </a:p>
        </p:txBody>
      </p:sp>
      <p:pic>
        <p:nvPicPr>
          <p:cNvPr id="4" name="Picture 3" descr="Two x-y graphs present the U.S. market for crude oil, 2012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631197"/>
            <a:ext cx="3505200" cy="572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8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409646" y="1524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3600" b="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Supply and Demand and Market Efficiency</a:t>
            </a:r>
            <a:endParaRPr lang="en-US" dirty="0" smtClean="0">
              <a:effectLst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4294967295"/>
          </p:nvPr>
        </p:nvSpPr>
        <p:spPr>
          <a:xfrm>
            <a:off x="533400" y="1676400"/>
            <a:ext cx="8229600" cy="4525963"/>
          </a:xfrm>
        </p:spPr>
        <p:txBody>
          <a:bodyPr/>
          <a:lstStyle/>
          <a:p>
            <a:pPr marL="256032" marR="0" indent="-256032" algn="l" defTabSz="914400" rtl="0" eaLnBrk="1" fontAlgn="auto" latinLnBrk="0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>
                <a:srgbClr val="0070C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Supply and demand curves can be used to illustrate market efficiency, which can be understood through the concepts of consumer and producer surplus.</a:t>
            </a:r>
            <a:endParaRPr lang="en-US" sz="28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spcBef>
                <a:spcPts val="2200"/>
              </a:spcBef>
              <a:spcAft>
                <a:spcPct val="10000"/>
              </a:spcAft>
              <a:buNone/>
              <a:defRPr/>
            </a:pPr>
            <a:r>
              <a:rPr lang="en-US" sz="2400" b="1" kern="0" dirty="0"/>
              <a:t>Consumer </a:t>
            </a:r>
            <a:r>
              <a:rPr lang="en-US" sz="2400" b="1" kern="0" dirty="0" smtClean="0"/>
              <a:t>Surplus</a:t>
            </a:r>
            <a:endParaRPr lang="en-US" sz="28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85750" indent="-285750">
              <a:spcBef>
                <a:spcPts val="2200"/>
              </a:spcBef>
              <a:spcAft>
                <a:spcPct val="0"/>
              </a:spcAft>
            </a:pPr>
            <a:r>
              <a:rPr lang="en-US" sz="2400" b="1" dirty="0"/>
              <a:t>consumer surplus  </a:t>
            </a:r>
            <a:r>
              <a:rPr lang="en-US" sz="2400" dirty="0"/>
              <a:t>The difference between the maximum amount a person is willing to pay for a good and its current market price</a:t>
            </a:r>
            <a:r>
              <a:rPr lang="en-US" sz="2400" dirty="0" smtClean="0"/>
              <a:t>.</a:t>
            </a:r>
          </a:p>
          <a:p>
            <a:pPr marL="285750" indent="-285750" algn="r" rtl="1">
              <a:spcBef>
                <a:spcPts val="2200"/>
              </a:spcBef>
              <a:spcAft>
                <a:spcPct val="0"/>
              </a:spcAft>
            </a:pPr>
            <a:r>
              <a:rPr lang="ar-JO" sz="2400" dirty="0"/>
              <a:t>فائض المستهلك: الفرق بين أقصى مبلغ يرغب الشخص في دفعه مقابل سلعة ما وسعرها الحالي في السوق.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7788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28600"/>
            <a:ext cx="8077200" cy="762000"/>
          </a:xfrm>
        </p:spPr>
        <p:txBody>
          <a:bodyPr/>
          <a:lstStyle/>
          <a:p>
            <a:r>
              <a:rPr lang="en-US" sz="2000" b="1" dirty="0"/>
              <a:t>FIGURE 4.6  Market Demand and Consumer </a:t>
            </a:r>
            <a:r>
              <a:rPr lang="en-US" sz="2000" b="1" dirty="0" smtClean="0"/>
              <a:t>Surplus</a:t>
            </a:r>
            <a:endParaRPr lang="en-US" sz="2000" b="1" dirty="0"/>
          </a:p>
        </p:txBody>
      </p:sp>
      <p:pic>
        <p:nvPicPr>
          <p:cNvPr id="4" name="Picture 3" descr="Two x-y graphs present market demand and consumer surplus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" y="990600"/>
            <a:ext cx="7277100" cy="3276600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81000" y="4572000"/>
            <a:ext cx="8229600" cy="1676400"/>
          </a:xfrm>
        </p:spPr>
        <p:txBody>
          <a:bodyPr/>
          <a:lstStyle/>
          <a:p>
            <a:pPr rtl="0" eaLnBrk="1" latinLnBrk="0" hangingPunct="1">
              <a:spcBef>
                <a:spcPts val="1800"/>
              </a:spcBef>
            </a:pP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As illustrated in panel (a), some consumers (see point </a:t>
            </a:r>
            <a:r>
              <a:rPr lang="en-US" sz="1400" b="0" i="1" kern="1200" dirty="0" smtClean="0">
                <a:solidFill>
                  <a:schemeClr val="tx1"/>
                </a:solidFill>
                <a:effectLst/>
              </a:rPr>
              <a:t>A</a:t>
            </a: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) are willing to pay as much as $5.00 each for hamburgers. Since the market price is just $2.50, they receive a consumer surplus of $2.50 for each hamburger that they consume.</a:t>
            </a:r>
            <a:endParaRPr lang="en-US" sz="1400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Others (see point </a:t>
            </a:r>
            <a:r>
              <a:rPr lang="en-US" sz="1400" b="0" i="1" kern="1200" dirty="0" smtClean="0">
                <a:solidFill>
                  <a:schemeClr val="tx1"/>
                </a:solidFill>
                <a:effectLst/>
              </a:rPr>
              <a:t>B</a:t>
            </a: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) are willing to pay something less than $5.00 and receive a slightly smaller surplus.</a:t>
            </a:r>
          </a:p>
          <a:p>
            <a:pPr rtl="0" eaLnBrk="1" latinLnBrk="0" hangingPunct="1">
              <a:spcBef>
                <a:spcPts val="1800"/>
              </a:spcBef>
            </a:pP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Because the market price of hamburgers is just $2.50, the area of the shaded triangle in panel (b) is equal to total consumer surplus.</a:t>
            </a:r>
            <a:endParaRPr lang="en-US" sz="1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8133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3600" b="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Producer Surplus</a:t>
            </a:r>
            <a:endParaRPr lang="en-US" dirty="0" smtClean="0">
              <a:effectLst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457200" y="1676400"/>
            <a:ext cx="8229600" cy="4525963"/>
          </a:xfrm>
        </p:spPr>
        <p:txBody>
          <a:bodyPr/>
          <a:lstStyle/>
          <a:p>
            <a:pPr marL="457200" indent="-457200">
              <a:spcBef>
                <a:spcPct val="0"/>
              </a:spcBef>
              <a:spcAft>
                <a:spcPct val="0"/>
              </a:spcAft>
            </a:pPr>
            <a:r>
              <a:rPr lang="en-US" sz="2400" b="1" dirty="0"/>
              <a:t>producer surplus  </a:t>
            </a:r>
            <a:r>
              <a:rPr lang="en-US" sz="2400" dirty="0"/>
              <a:t>The difference between the current market price and the cost of production for the firm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7275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4.7  Market Supply and Producer </a:t>
            </a:r>
            <a:r>
              <a:rPr lang="en-US" sz="2000" b="1" dirty="0" smtClean="0"/>
              <a:t>Surplus</a:t>
            </a:r>
            <a:endParaRPr lang="en-US" sz="2000" b="1" dirty="0"/>
          </a:p>
        </p:txBody>
      </p:sp>
      <p:pic>
        <p:nvPicPr>
          <p:cNvPr id="4" name="Picture 3" descr="Two x-y graphs present market supply and producer surplus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1066800"/>
            <a:ext cx="8349833" cy="32004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4648200"/>
            <a:ext cx="8229600" cy="1524000"/>
          </a:xfrm>
        </p:spPr>
        <p:txBody>
          <a:bodyPr/>
          <a:lstStyle/>
          <a:p>
            <a:pPr rtl="0" eaLnBrk="1" latinLnBrk="0" hangingPunct="1">
              <a:spcBef>
                <a:spcPts val="1800"/>
              </a:spcBef>
            </a:pP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As illustrated in panel (a), some producers are willing to produce hamburgers for a price of $0.75 each. Since they are paid $2.50, they earn a producer surplus equal to $1.75. </a:t>
            </a:r>
            <a:endParaRPr lang="en-US" sz="1400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Other producers are willing to supply hamburgers at prices less than $2.50, and they also earn producer surplus. Because the market price of hamburgers is $2.50, the area of the shaded triangle in panel (b) is equal to total producer surplus.</a:t>
            </a:r>
            <a:endParaRPr lang="en-US" sz="1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3837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2286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2800" b="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Competitive Markets Maximize the Sum of Producer and Consumer Surplus</a:t>
            </a:r>
            <a:endParaRPr lang="en-US" dirty="0" smtClean="0">
              <a:effectLst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457200" y="1676400"/>
            <a:ext cx="8077200" cy="4525963"/>
          </a:xfrm>
        </p:spPr>
        <p:txBody>
          <a:bodyPr/>
          <a:lstStyle/>
          <a:p>
            <a:r>
              <a:rPr lang="en-US" sz="2400" b="1" dirty="0"/>
              <a:t>deadweight loss  </a:t>
            </a:r>
            <a:r>
              <a:rPr lang="en-US" sz="2400" dirty="0"/>
              <a:t>The total loss of producer and consumer surplus from underproduction or overproduction</a:t>
            </a:r>
            <a:r>
              <a:rPr lang="en-US" sz="2400" dirty="0" smtClean="0"/>
              <a:t>.</a:t>
            </a:r>
            <a:endParaRPr lang="ar-JO" sz="2400" dirty="0"/>
          </a:p>
          <a:p>
            <a:pPr algn="r" rtl="1"/>
            <a:r>
              <a:rPr lang="ar-JO" sz="2400" dirty="0"/>
              <a:t>الخسارة الصافية: </a:t>
            </a:r>
            <a:r>
              <a:rPr lang="ar-JO" sz="2400" b="1" dirty="0"/>
              <a:t>إجمالي الفائض (فائض المستهلك + فائض المنتج) الذي يفقده المجتمع</a:t>
            </a:r>
            <a:r>
              <a:rPr lang="ar-JO" sz="2400" dirty="0"/>
              <a:t> نتيجة عدم إنتاج أو عدم استهلاك الكمية الكفؤة من السلعة.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271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381000"/>
            <a:ext cx="8229600" cy="1066800"/>
          </a:xfrm>
        </p:spPr>
        <p:txBody>
          <a:bodyPr/>
          <a:lstStyle/>
          <a:p>
            <a:r>
              <a:rPr lang="en-US" sz="2000" b="1" dirty="0"/>
              <a:t>FIGURE 4.8  Total Producer and Consumer </a:t>
            </a:r>
            <a:r>
              <a:rPr lang="en-US" sz="2000" b="1" dirty="0" smtClean="0"/>
              <a:t>Surplus</a:t>
            </a:r>
            <a:endParaRPr lang="en-US" sz="2000" b="1" dirty="0"/>
          </a:p>
        </p:txBody>
      </p:sp>
      <p:pic>
        <p:nvPicPr>
          <p:cNvPr id="2" name="Picture 1" descr="An x-y graph presents total producer and consumer surplus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1113753"/>
            <a:ext cx="5600212" cy="4255126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457200" y="5334000"/>
            <a:ext cx="8229600" cy="916856"/>
          </a:xfrm>
        </p:spPr>
        <p:txBody>
          <a:bodyPr/>
          <a:lstStyle/>
          <a:p>
            <a:r>
              <a:rPr lang="en-US" dirty="0"/>
              <a:t>Total producer and consumer surplus is greatest where supply and demand curves intersect at equilibrium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33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924800" cy="530086"/>
          </a:xfrm>
        </p:spPr>
        <p:txBody>
          <a:bodyPr/>
          <a:lstStyle/>
          <a:p>
            <a:r>
              <a:rPr lang="en-US" sz="2000" b="1" dirty="0"/>
              <a:t>FIGURE 4.9  Deadweight </a:t>
            </a:r>
            <a:r>
              <a:rPr lang="en-US" sz="2000" b="1" dirty="0" smtClean="0"/>
              <a:t>Loss</a:t>
            </a:r>
            <a:endParaRPr lang="en-US" sz="2000" b="1" dirty="0"/>
          </a:p>
        </p:txBody>
      </p:sp>
      <p:pic>
        <p:nvPicPr>
          <p:cNvPr id="4" name="Picture 3" descr="Two x-y graphs present deadweight loss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199" y="758686"/>
            <a:ext cx="8017047" cy="373711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199" y="4572000"/>
            <a:ext cx="8229600" cy="1752600"/>
          </a:xfrm>
        </p:spPr>
        <p:txBody>
          <a:bodyPr/>
          <a:lstStyle/>
          <a:p>
            <a:pPr rtl="0" eaLnBrk="1" latinLnBrk="0" hangingPunct="1">
              <a:spcBef>
                <a:spcPts val="1800"/>
              </a:spcBef>
            </a:pP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Panel (a) shows the consequences of producing 4 million hamburgers per month instead of 7 million hamburgers per month. Total producer and consumer surplus is reduced by the area of triangle </a:t>
            </a:r>
            <a:r>
              <a:rPr lang="en-US" sz="1400" b="0" i="1" kern="1200" dirty="0" smtClean="0">
                <a:solidFill>
                  <a:schemeClr val="tx1"/>
                </a:solidFill>
                <a:effectLst/>
              </a:rPr>
              <a:t>ABC</a:t>
            </a: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 shaded in yellow. This is called the deadweight loss from underproduction. </a:t>
            </a:r>
            <a:endParaRPr lang="en-US" sz="1400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Panel (b) shows the consequences of producing 10 million hamburgers per month instead of 7 million hamburgers per month. As production increases from 7 million to 10 million hamburgers, the full cost of production rises above consumers’ willingness to pay, resulting in a deadweight loss equal to the area of triangle </a:t>
            </a:r>
            <a:r>
              <a:rPr lang="en-US" sz="1400" b="0" i="1" kern="1200" dirty="0" smtClean="0">
                <a:solidFill>
                  <a:schemeClr val="tx1"/>
                </a:solidFill>
                <a:effectLst/>
              </a:rPr>
              <a:t>ABC</a:t>
            </a:r>
            <a:r>
              <a:rPr lang="en-US" sz="1400" b="0" kern="1200" dirty="0" smtClean="0">
                <a:solidFill>
                  <a:schemeClr val="tx1"/>
                </a:solidFill>
                <a:effectLst/>
              </a:rPr>
              <a:t>.</a:t>
            </a:r>
            <a:endParaRPr lang="en-US" sz="1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5343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sz="3600" b="0" dirty="0" smtClean="0">
                <a:solidFill>
                  <a:srgbClr val="FFFFFF"/>
                </a:solidFill>
                <a:effectLst/>
                <a:latin typeface="Arial"/>
                <a:ea typeface="+mn-ea"/>
                <a:cs typeface="+mn-cs"/>
              </a:rPr>
              <a:t>Potential Causes of Deadweight Loss from Under- and Overproduction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675" y="1752600"/>
            <a:ext cx="8229600" cy="4525963"/>
          </a:xfrm>
        </p:spPr>
        <p:txBody>
          <a:bodyPr/>
          <a:lstStyle/>
          <a:p>
            <a:pPr marL="342900" indent="-342900">
              <a:spcAft>
                <a:spcPct val="0"/>
              </a:spcAft>
            </a:pPr>
            <a:r>
              <a:rPr lang="en-US" sz="2400" dirty="0">
                <a:solidFill>
                  <a:srgbClr val="FF0000"/>
                </a:solidFill>
              </a:rPr>
              <a:t>Competitive markets are efficient </a:t>
            </a:r>
            <a:r>
              <a:rPr lang="en-US" sz="2400" dirty="0"/>
              <a:t>because when </a:t>
            </a:r>
            <a:r>
              <a:rPr lang="en-US" sz="2400" dirty="0">
                <a:solidFill>
                  <a:srgbClr val="FF0000"/>
                </a:solidFill>
              </a:rPr>
              <a:t>supply and demand interact freely</a:t>
            </a:r>
            <a:r>
              <a:rPr lang="en-US" sz="2400" dirty="0"/>
              <a:t>, </a:t>
            </a:r>
            <a:r>
              <a:rPr lang="en-US" sz="2400" dirty="0">
                <a:solidFill>
                  <a:srgbClr val="FF0000"/>
                </a:solidFill>
              </a:rPr>
              <a:t>markets produce what people want at the least cost.</a:t>
            </a:r>
          </a:p>
          <a:p>
            <a:pPr marL="342900" indent="-342900">
              <a:spcAft>
                <a:spcPct val="0"/>
              </a:spcAft>
            </a:pPr>
            <a:r>
              <a:rPr lang="en-US" sz="2400" dirty="0"/>
              <a:t>There are a number of sources of market </a:t>
            </a:r>
            <a:r>
              <a:rPr lang="en-US" sz="2400" dirty="0" smtClean="0"/>
              <a:t>failure:</a:t>
            </a:r>
          </a:p>
          <a:p>
            <a:pPr marL="829818" lvl="1" indent="-342900">
              <a:spcAft>
                <a:spcPct val="0"/>
              </a:spcAft>
            </a:pPr>
            <a:r>
              <a:rPr lang="en-US" dirty="0" smtClean="0">
                <a:solidFill>
                  <a:srgbClr val="FF0000"/>
                </a:solidFill>
              </a:rPr>
              <a:t>Monopoly power </a:t>
            </a:r>
            <a:r>
              <a:rPr lang="en-US" dirty="0"/>
              <a:t>gives firms the incentive to underproduce and </a:t>
            </a:r>
            <a:r>
              <a:rPr lang="en-US" dirty="0" smtClean="0"/>
              <a:t>overprice.</a:t>
            </a:r>
          </a:p>
          <a:p>
            <a:pPr marL="829818" lvl="1" indent="-342900">
              <a:spcAft>
                <a:spcPct val="0"/>
              </a:spcAft>
            </a:pPr>
            <a:r>
              <a:rPr lang="en-US" dirty="0" smtClean="0">
                <a:solidFill>
                  <a:srgbClr val="FF0000"/>
                </a:solidFill>
              </a:rPr>
              <a:t>Taxes and </a:t>
            </a:r>
            <a:r>
              <a:rPr lang="en-US" dirty="0">
                <a:solidFill>
                  <a:srgbClr val="FF0000"/>
                </a:solidFill>
              </a:rPr>
              <a:t>subsidies </a:t>
            </a:r>
            <a:r>
              <a:rPr lang="en-US" dirty="0"/>
              <a:t>may distort consumer </a:t>
            </a:r>
            <a:r>
              <a:rPr lang="en-US" dirty="0" smtClean="0"/>
              <a:t>choices.</a:t>
            </a:r>
          </a:p>
          <a:p>
            <a:pPr marL="829818" lvl="1" indent="-342900">
              <a:spcAft>
                <a:spcPct val="0"/>
              </a:spcAft>
            </a:pPr>
            <a:r>
              <a:rPr lang="en-US" dirty="0" smtClean="0">
                <a:solidFill>
                  <a:srgbClr val="FF0000"/>
                </a:solidFill>
              </a:rPr>
              <a:t>External costs </a:t>
            </a:r>
            <a:r>
              <a:rPr lang="en-US" dirty="0">
                <a:solidFill>
                  <a:srgbClr val="FF0000"/>
                </a:solidFill>
              </a:rPr>
              <a:t>such as pollution </a:t>
            </a:r>
            <a:r>
              <a:rPr lang="en-US" dirty="0"/>
              <a:t>and congestion may lead to over- or underproduction of some </a:t>
            </a:r>
            <a:r>
              <a:rPr lang="en-US" dirty="0" smtClean="0"/>
              <a:t>goods.</a:t>
            </a:r>
          </a:p>
          <a:p>
            <a:pPr marL="829818" lvl="1" indent="-342900">
              <a:spcAft>
                <a:spcPct val="0"/>
              </a:spcAft>
            </a:pPr>
            <a:r>
              <a:rPr lang="en-US" dirty="0" smtClean="0">
                <a:solidFill>
                  <a:srgbClr val="FF0000"/>
                </a:solidFill>
              </a:rPr>
              <a:t>Artificial price </a:t>
            </a:r>
            <a:r>
              <a:rPr lang="en-US" dirty="0">
                <a:solidFill>
                  <a:srgbClr val="FF0000"/>
                </a:solidFill>
              </a:rPr>
              <a:t>floors and price ceilings </a:t>
            </a:r>
            <a:r>
              <a:rPr lang="en-US" dirty="0"/>
              <a:t>may have the same </a:t>
            </a:r>
            <a:r>
              <a:rPr lang="en-US" dirty="0" smtClean="0"/>
              <a:t>effects.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45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08 Lectur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1892</TotalTime>
  <Words>1246</Words>
  <Application>Microsoft Office PowerPoint</Application>
  <PresentationFormat>On-screen Show (4:3)</PresentationFormat>
  <Paragraphs>86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Verdana</vt:lpstr>
      <vt:lpstr>Wingdings</vt:lpstr>
      <vt:lpstr>508 Lecture</vt:lpstr>
      <vt:lpstr>Principles of Macroeconomics</vt:lpstr>
      <vt:lpstr>The Price System: Rationing and Allocating Resources</vt:lpstr>
      <vt:lpstr>FIGURE 4.1  The Market for Wheat</vt:lpstr>
      <vt:lpstr>FIGURE 4.3  Excess Demand (Shortage) Created by a Price Ceiling</vt:lpstr>
      <vt:lpstr>Constraints on the Market and Alternative Rationing Mechanisms (4 of 6)</vt:lpstr>
      <vt:lpstr>Constraints on the Market and Alternative Rationing Mechanisms (5 of 6)</vt:lpstr>
      <vt:lpstr>Constraints on the Market and Alternative Rationing Mechanisms (6 of 6)</vt:lpstr>
      <vt:lpstr>FIGURE 4.4  Supply of and Demand for a Concert at the Staples Center</vt:lpstr>
      <vt:lpstr>Price Floor</vt:lpstr>
      <vt:lpstr>FIGURE 4.5  The U.S. Market for Crude Oil, 2012</vt:lpstr>
      <vt:lpstr>Supply and Demand and Market Efficiency</vt:lpstr>
      <vt:lpstr>FIGURE 4.6  Market Demand and Consumer Surplus</vt:lpstr>
      <vt:lpstr>Producer Surplus</vt:lpstr>
      <vt:lpstr>FIGURE 4.7  Market Supply and Producer Surplus</vt:lpstr>
      <vt:lpstr>Competitive Markets Maximize the Sum of Producer and Consumer Surplus</vt:lpstr>
      <vt:lpstr>FIGURE 4.8  Total Producer and Consumer Surplus</vt:lpstr>
      <vt:lpstr>FIGURE 4.9  Deadweight Loss</vt:lpstr>
      <vt:lpstr>Potential Causes of Deadweight Loss from Under- and Overproduction</vt:lpstr>
    </vt:vector>
  </TitlesOfParts>
  <Company>Pearson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Economics, Case/Fair/Oster, Eleventh Edition</dc:title>
  <dc:subject>Chapter 2  The Scope and Method of Economics</dc:subject>
  <dc:creator>Jim Lee</dc:creator>
  <cp:keywords>Economics</cp:keywords>
  <cp:lastModifiedBy>dfrgdtrgr@outlook.com</cp:lastModifiedBy>
  <cp:revision>242</cp:revision>
  <dcterms:created xsi:type="dcterms:W3CDTF">2014-10-10T17:07:42Z</dcterms:created>
  <dcterms:modified xsi:type="dcterms:W3CDTF">2026-01-28T09:23:13Z</dcterms:modified>
</cp:coreProperties>
</file>