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2" r:id="rId1"/>
  </p:sldMasterIdLst>
  <p:notesMasterIdLst>
    <p:notesMasterId r:id="rId27"/>
  </p:notesMasterIdLst>
  <p:handoutMasterIdLst>
    <p:handoutMasterId r:id="rId28"/>
  </p:handoutMasterIdLst>
  <p:sldIdLst>
    <p:sldId id="257" r:id="rId2"/>
    <p:sldId id="338" r:id="rId3"/>
    <p:sldId id="337" r:id="rId4"/>
    <p:sldId id="261" r:id="rId5"/>
    <p:sldId id="332" r:id="rId6"/>
    <p:sldId id="311" r:id="rId7"/>
    <p:sldId id="341" r:id="rId8"/>
    <p:sldId id="315" r:id="rId9"/>
    <p:sldId id="344" r:id="rId10"/>
    <p:sldId id="317" r:id="rId11"/>
    <p:sldId id="316" r:id="rId12"/>
    <p:sldId id="318" r:id="rId13"/>
    <p:sldId id="339" r:id="rId14"/>
    <p:sldId id="319" r:id="rId15"/>
    <p:sldId id="320" r:id="rId16"/>
    <p:sldId id="340" r:id="rId17"/>
    <p:sldId id="321" r:id="rId18"/>
    <p:sldId id="322" r:id="rId19"/>
    <p:sldId id="342" r:id="rId20"/>
    <p:sldId id="324" r:id="rId21"/>
    <p:sldId id="331" r:id="rId22"/>
    <p:sldId id="325" r:id="rId23"/>
    <p:sldId id="333" r:id="rId24"/>
    <p:sldId id="326" r:id="rId25"/>
    <p:sldId id="343"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itty wilson" initials="kw"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91" autoAdjust="0"/>
    <p:restoredTop sz="86455" autoAdjust="0"/>
  </p:normalViewPr>
  <p:slideViewPr>
    <p:cSldViewPr>
      <p:cViewPr varScale="1">
        <p:scale>
          <a:sx n="76" d="100"/>
          <a:sy n="76" d="100"/>
        </p:scale>
        <p:origin x="1085" y="53"/>
      </p:cViewPr>
      <p:guideLst>
        <p:guide orient="horz" pos="2160"/>
        <p:guide pos="2880"/>
      </p:guideLst>
    </p:cSldViewPr>
  </p:slideViewPr>
  <p:outlineViewPr>
    <p:cViewPr>
      <p:scale>
        <a:sx n="33" d="100"/>
        <a:sy n="33" d="100"/>
      </p:scale>
      <p:origin x="48"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920697D-9FAB-4B3A-A70A-1D62C906C4DB}" type="datetimeFigureOut">
              <a:rPr lang="en-US" smtClean="0"/>
              <a:t>1/27/2026</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0CC7948-574B-4A85-88D7-DE2530B525D2}" type="slidenum">
              <a:rPr lang="en-US" smtClean="0"/>
              <a:t>‹#›</a:t>
            </a:fld>
            <a:endParaRPr lang="en-US" dirty="0"/>
          </a:p>
        </p:txBody>
      </p:sp>
    </p:spTree>
    <p:extLst>
      <p:ext uri="{BB962C8B-B14F-4D97-AF65-F5344CB8AC3E}">
        <p14:creationId xmlns:p14="http://schemas.microsoft.com/office/powerpoint/2010/main" val="20653607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22C16C-0260-4B39-96A8-73E8B504E071}" type="datetimeFigureOut">
              <a:rPr lang="en-US" smtClean="0"/>
              <a:t>1/27/2026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004E23-57C8-46BF-A38E-3B9709954C77}" type="slidenum">
              <a:rPr lang="en-US" smtClean="0"/>
              <a:t>‹#›</a:t>
            </a:fld>
            <a:endParaRPr lang="en-US" dirty="0"/>
          </a:p>
        </p:txBody>
      </p:sp>
    </p:spTree>
    <p:extLst>
      <p:ext uri="{BB962C8B-B14F-4D97-AF65-F5344CB8AC3E}">
        <p14:creationId xmlns:p14="http://schemas.microsoft.com/office/powerpoint/2010/main" val="3490503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a:t>
            </a:fld>
            <a:endParaRPr lang="en-US" dirty="0"/>
          </a:p>
        </p:txBody>
      </p:sp>
    </p:spTree>
    <p:extLst>
      <p:ext uri="{BB962C8B-B14F-4D97-AF65-F5344CB8AC3E}">
        <p14:creationId xmlns:p14="http://schemas.microsoft.com/office/powerpoint/2010/main" val="29704100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t>3</a:t>
            </a:fld>
            <a:endParaRPr lang="en-US" dirty="0"/>
          </a:p>
        </p:txBody>
      </p:sp>
    </p:spTree>
    <p:extLst>
      <p:ext uri="{BB962C8B-B14F-4D97-AF65-F5344CB8AC3E}">
        <p14:creationId xmlns:p14="http://schemas.microsoft.com/office/powerpoint/2010/main" val="24286512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t>10</a:t>
            </a:fld>
            <a:endParaRPr lang="en-US" dirty="0"/>
          </a:p>
        </p:txBody>
      </p:sp>
    </p:spTree>
    <p:extLst>
      <p:ext uri="{BB962C8B-B14F-4D97-AF65-F5344CB8AC3E}">
        <p14:creationId xmlns:p14="http://schemas.microsoft.com/office/powerpoint/2010/main" val="3564265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altLang="en-US" sz="1200" dirty="0"/>
              <a:t>Note: The ppf also shifts if the amount of land or labor in corn and wheat production changes. Although we emphasize productivity increases here, the actual shifts between years were due in part to land and labor changes. </a:t>
            </a:r>
          </a:p>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t>17</a:t>
            </a:fld>
            <a:endParaRPr lang="en-US" dirty="0"/>
          </a:p>
        </p:txBody>
      </p:sp>
    </p:spTree>
    <p:extLst>
      <p:ext uri="{BB962C8B-B14F-4D97-AF65-F5344CB8AC3E}">
        <p14:creationId xmlns:p14="http://schemas.microsoft.com/office/powerpoint/2010/main" val="39856359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hapter Opener">
    <p:spTree>
      <p:nvGrpSpPr>
        <p:cNvPr id="1" name=""/>
        <p:cNvGrpSpPr/>
        <p:nvPr/>
      </p:nvGrpSpPr>
      <p:grpSpPr>
        <a:xfrm>
          <a:off x="0" y="0"/>
          <a:ext cx="0" cy="0"/>
          <a:chOff x="0" y="0"/>
          <a:chExt cx="0" cy="0"/>
        </a:xfrm>
      </p:grpSpPr>
      <p:sp>
        <p:nvSpPr>
          <p:cNvPr id="16" name="Rectangle 15"/>
          <p:cNvSpPr/>
          <p:nvPr/>
        </p:nvSpPr>
        <p:spPr bwMode="white">
          <a:xfrm>
            <a:off x="0" y="0"/>
            <a:ext cx="9144000" cy="13716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0"/>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44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3" name="Footer Placeholder 2"/>
          <p:cNvSpPr>
            <a:spLocks noGrp="1"/>
          </p:cNvSpPr>
          <p:nvPr>
            <p:ph type="ftr" sz="quarter" idx="10"/>
          </p:nvPr>
        </p:nvSpPr>
        <p:spPr>
          <a:xfrm>
            <a:off x="274605" y="6508775"/>
            <a:ext cx="8401308" cy="235463"/>
          </a:xfrm>
          <a:prstGeom prst="rect">
            <a:avLst/>
          </a:prstGeom>
        </p:spPr>
        <p:txBody>
          <a:bodyPr/>
          <a:lstStyle/>
          <a:p>
            <a:endParaRPr lang="en-US" dirty="0"/>
          </a:p>
        </p:txBody>
      </p:sp>
      <p:sp>
        <p:nvSpPr>
          <p:cNvPr id="5" name="Slide Number Placeholder 4"/>
          <p:cNvSpPr>
            <a:spLocks noGrp="1"/>
          </p:cNvSpPr>
          <p:nvPr>
            <p:ph type="sldNum" sz="quarter" idx="12"/>
          </p:nvPr>
        </p:nvSpPr>
        <p:spPr>
          <a:xfrm>
            <a:off x="8382000" y="6553200"/>
            <a:ext cx="551783" cy="182880"/>
          </a:xfrm>
          <a:prstGeom prst="rect">
            <a:avLst/>
          </a:prstGeom>
        </p:spPr>
        <p:txBody>
          <a:bodyPr/>
          <a:lstStyle/>
          <a:p>
            <a:fld id="{200B2350-5261-4F5C-9DF5-EF0D264FC8D2}" type="slidenum">
              <a:rPr lang="en-US" smtClean="0"/>
              <a:pPr/>
              <a:t>‹#›</a:t>
            </a:fld>
            <a:endParaRPr lang="en-US" dirty="0"/>
          </a:p>
        </p:txBody>
      </p:sp>
      <p:sp>
        <p:nvSpPr>
          <p:cNvPr id="12" name="Rectangle 11"/>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 name="Group 1"/>
          <p:cNvGrpSpPr/>
          <p:nvPr userDrawn="1"/>
        </p:nvGrpSpPr>
        <p:grpSpPr>
          <a:xfrm>
            <a:off x="0" y="6435724"/>
            <a:ext cx="7492573" cy="430823"/>
            <a:chOff x="0" y="6339009"/>
            <a:chExt cx="7492573" cy="430823"/>
          </a:xfrm>
          <a:solidFill>
            <a:srgbClr val="0070C0"/>
          </a:solidFill>
        </p:grpSpPr>
        <p:pic>
          <p:nvPicPr>
            <p:cNvPr id="14" name="Pearson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black">
            <a:xfrm>
              <a:off x="0" y="6339009"/>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5" name="Copyright" descr="Copyright 2015, 2012, 2009"/>
            <p:cNvSpPr txBox="1">
              <a:spLocks noChangeArrowheads="1"/>
            </p:cNvSpPr>
            <p:nvPr/>
          </p:nvSpPr>
          <p:spPr bwMode="auto">
            <a:xfrm>
              <a:off x="1456104" y="6345970"/>
              <a:ext cx="6036469" cy="423862"/>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a:solidFill>
                    <a:schemeClr val="bg1"/>
                  </a:solidFill>
                  <a:latin typeface="Verdana" panose="020B0604030504040204" pitchFamily="34" charset="0"/>
                  <a:ea typeface="Verdana" panose="020B0604030504040204" pitchFamily="34" charset="0"/>
                  <a:cs typeface="Verdana" panose="020B0604030504040204" pitchFamily="34" charset="0"/>
                </a:rPr>
                <a:t>Copyright © 2017</a:t>
              </a:r>
              <a:r>
                <a:rPr lang="en-US" altLang="en-US" sz="1200" b="0" baseline="0"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n-US" altLang="en-US" sz="1200" b="0" dirty="0">
                  <a:solidFill>
                    <a:schemeClr val="bg1"/>
                  </a:solidFill>
                  <a:latin typeface="Verdana" panose="020B0604030504040204" pitchFamily="34" charset="0"/>
                  <a:ea typeface="Verdana" panose="020B0604030504040204" pitchFamily="34" charset="0"/>
                  <a:cs typeface="Verdana" panose="020B0604030504040204" pitchFamily="34" charset="0"/>
                </a:rPr>
                <a:t>Pearson Education, Inc.</a:t>
              </a:r>
              <a:r>
                <a:rPr lang="en-US" altLang="en-US" sz="1200" b="0" baseline="0" dirty="0">
                  <a:solidFill>
                    <a:schemeClr val="bg1"/>
                  </a:solidFill>
                  <a:latin typeface="Verdana" panose="020B0604030504040204" pitchFamily="34" charset="0"/>
                  <a:ea typeface="Verdana" panose="020B0604030504040204" pitchFamily="34" charset="0"/>
                  <a:cs typeface="Verdana" panose="020B0604030504040204" pitchFamily="34" charset="0"/>
                </a:rPr>
                <a:t> </a:t>
              </a:r>
              <a:endParaRPr lang="en-US" altLang="en-US" sz="1200" b="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grpSp>
      <p:sp>
        <p:nvSpPr>
          <p:cNvPr id="13" name="TextBox 12"/>
          <p:cNvSpPr txBox="1"/>
          <p:nvPr userDrawn="1"/>
        </p:nvSpPr>
        <p:spPr>
          <a:xfrm>
            <a:off x="8341450" y="6515263"/>
            <a:ext cx="690700" cy="261610"/>
          </a:xfrm>
          <a:prstGeom prst="rect">
            <a:avLst/>
          </a:prstGeom>
          <a:noFill/>
        </p:spPr>
        <p:txBody>
          <a:bodyPr wrap="square" rtlCol="0">
            <a:spAutoFit/>
          </a:bodyPr>
          <a:lstStyle/>
          <a:p>
            <a:r>
              <a:rPr lang="en-US" sz="1100" dirty="0">
                <a:solidFill>
                  <a:schemeClr val="bg1"/>
                </a:solidFill>
              </a:rPr>
              <a:t>2-</a:t>
            </a:r>
            <a:fld id="{CCCDB388-9340-4FD2-A520-1C193286466A}" type="slidenum">
              <a:rPr lang="en-US" sz="1100" smtClean="0">
                <a:solidFill>
                  <a:schemeClr val="bg1"/>
                </a:solidFill>
              </a:rPr>
              <a:t>‹#›</a:t>
            </a:fld>
            <a:endParaRPr lang="en-US" sz="1100" dirty="0">
              <a:solidFill>
                <a:schemeClr val="bg1"/>
              </a:solidFill>
            </a:endParaRPr>
          </a:p>
        </p:txBody>
      </p:sp>
    </p:spTree>
    <p:extLst>
      <p:ext uri="{BB962C8B-B14F-4D97-AF65-F5344CB8AC3E}">
        <p14:creationId xmlns:p14="http://schemas.microsoft.com/office/powerpoint/2010/main" val="1943536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Click to add Learning Objective(s)</a:t>
            </a:r>
          </a:p>
        </p:txBody>
      </p:sp>
      <p:sp>
        <p:nvSpPr>
          <p:cNvPr id="9" name="Content Placeholder 8"/>
          <p:cNvSpPr>
            <a:spLocks noGrp="1"/>
          </p:cNvSpPr>
          <p:nvPr>
            <p:ph sz="quarter" idx="14"/>
          </p:nvPr>
        </p:nvSpPr>
        <p:spPr>
          <a:xfrm>
            <a:off x="457200" y="1600200"/>
            <a:ext cx="8229600" cy="4525963"/>
          </a:xfrm>
        </p:spPr>
        <p:txBody>
          <a:bodyPr/>
          <a:lstStyle>
            <a:lvl5pPr>
              <a:defRPr/>
            </a:lvl5pPr>
            <a:lvl6pP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Tree>
    <p:extLst>
      <p:ext uri="{BB962C8B-B14F-4D97-AF65-F5344CB8AC3E}">
        <p14:creationId xmlns:p14="http://schemas.microsoft.com/office/powerpoint/2010/main" val="2004957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SzPct val="100000"/>
              <a:defRPr/>
            </a:lvl1pPr>
            <a:lvl5pPr>
              <a:defRPr/>
            </a:lvl5pPr>
            <a:lvl6pP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Tree>
    <p:extLst>
      <p:ext uri="{BB962C8B-B14F-4D97-AF65-F5344CB8AC3E}">
        <p14:creationId xmlns:p14="http://schemas.microsoft.com/office/powerpoint/2010/main" val="376270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chemeClr val="bg1"/>
              </a:buClr>
              <a:buSzPct val="25000"/>
              <a:defRPr sz="2400"/>
            </a:lvl1pPr>
            <a:lvl2pPr marL="569913" indent="-285750">
              <a:defRPr sz="2000"/>
            </a:lvl2pPr>
            <a:lvl3pPr>
              <a:defRPr sz="2000"/>
            </a:lvl3pPr>
            <a:lvl5pPr>
              <a:defRPr/>
            </a:lvl5pPr>
            <a:lvl6pP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Tree>
    <p:extLst>
      <p:ext uri="{BB962C8B-B14F-4D97-AF65-F5344CB8AC3E}">
        <p14:creationId xmlns:p14="http://schemas.microsoft.com/office/powerpoint/2010/main" val="13175480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5" name="Rectangle 4"/>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7"/>
          <p:cNvSpPr>
            <a:spLocks noGrp="1"/>
          </p:cNvSpPr>
          <p:nvPr>
            <p:ph type="title" hasCustomPrompt="1"/>
          </p:nvPr>
        </p:nvSpPr>
        <p:spPr>
          <a:xfrm>
            <a:off x="457200" y="228600"/>
            <a:ext cx="8229600" cy="1066800"/>
          </a:xfrm>
        </p:spPr>
        <p:txBody>
          <a:bodyPr anchor="t"/>
          <a:lstStyle>
            <a:lvl1pPr>
              <a:defRPr sz="2400">
                <a:solidFill>
                  <a:schemeClr val="tx1"/>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16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TextBox 10"/>
          <p:cNvSpPr txBox="1"/>
          <p:nvPr userDrawn="1"/>
        </p:nvSpPr>
        <p:spPr>
          <a:xfrm>
            <a:off x="8341450" y="6515263"/>
            <a:ext cx="690700" cy="261610"/>
          </a:xfrm>
          <a:prstGeom prst="rect">
            <a:avLst/>
          </a:prstGeom>
          <a:noFill/>
        </p:spPr>
        <p:txBody>
          <a:bodyPr wrap="square" rtlCol="0">
            <a:spAutoFit/>
          </a:bodyPr>
          <a:lstStyle/>
          <a:p>
            <a:r>
              <a:rPr lang="en-US" sz="1100" dirty="0">
                <a:solidFill>
                  <a:schemeClr val="bg1"/>
                </a:solidFill>
              </a:rPr>
              <a:t>2-</a:t>
            </a:r>
            <a:fld id="{CCCDB388-9340-4FD2-A520-1C193286466A}" type="slidenum">
              <a:rPr lang="en-US" sz="1100" smtClean="0">
                <a:solidFill>
                  <a:schemeClr val="bg1"/>
                </a:solidFill>
              </a:rPr>
              <a:t>‹#›</a:t>
            </a:fld>
            <a:endParaRPr lang="en-US" sz="1100" dirty="0">
              <a:solidFill>
                <a:schemeClr val="bg1"/>
              </a:solidFill>
            </a:endParaRPr>
          </a:p>
        </p:txBody>
      </p:sp>
      <p:grpSp>
        <p:nvGrpSpPr>
          <p:cNvPr id="12" name="Group 11"/>
          <p:cNvGrpSpPr/>
          <p:nvPr userDrawn="1"/>
        </p:nvGrpSpPr>
        <p:grpSpPr>
          <a:xfrm>
            <a:off x="0" y="6443895"/>
            <a:ext cx="7740772" cy="422044"/>
            <a:chOff x="-7938" y="6434137"/>
            <a:chExt cx="7740772" cy="431801"/>
          </a:xfrm>
          <a:solidFill>
            <a:srgbClr val="0070C0"/>
          </a:solidFill>
        </p:grpSpPr>
        <p:sp>
          <p:nvSpPr>
            <p:cNvPr id="13" name="Copyright" descr="Pearson: Copyright 2015, 2012, 2009"/>
            <p:cNvSpPr txBox="1">
              <a:spLocks noChangeArrowheads="1"/>
            </p:cNvSpPr>
            <p:nvPr/>
          </p:nvSpPr>
          <p:spPr bwMode="auto">
            <a:xfrm>
              <a:off x="1411165" y="6434137"/>
              <a:ext cx="6321669" cy="423863"/>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Inc.</a:t>
              </a:r>
              <a:r>
                <a:rPr lang="en-US" altLang="en-US" sz="1200" b="0" baseline="0" dirty="0">
                  <a:solidFill>
                    <a:schemeClr val="bg1"/>
                  </a:solidFill>
                  <a:latin typeface="Verdana" panose="020B0604030504040204" pitchFamily="34" charset="0"/>
                  <a:ea typeface="Verdana" panose="020B0604030504040204" pitchFamily="34" charset="0"/>
                  <a:cs typeface="Verdana" panose="020B0604030504040204" pitchFamily="34" charset="0"/>
                </a:rPr>
                <a:t> </a:t>
              </a:r>
              <a:endParaRPr lang="en-US" altLang="en-US" sz="1200" b="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pic>
          <p:nvPicPr>
            <p:cNvPr id="14" name="Pearson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black">
            <a:xfrm>
              <a:off x="-7938" y="6435725"/>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3603438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5">
                  <a:lumMod val="75000"/>
                </a:schemeClr>
              </a:solidFill>
            </a:endParaRPr>
          </a:p>
        </p:txBody>
      </p:sp>
      <p:sp>
        <p:nvSpPr>
          <p:cNvPr id="8" name="Rectangle 7"/>
          <p:cNvSpPr/>
          <p:nvPr/>
        </p:nvSpPr>
        <p:spPr bwMode="white">
          <a:xfrm>
            <a:off x="0" y="0"/>
            <a:ext cx="9144000" cy="13716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a:t>Click to edit </a:t>
            </a:r>
            <a:br>
              <a:rPr lang="en-US" dirty="0"/>
            </a:br>
            <a:r>
              <a:rPr lang="en-US" dirty="0"/>
              <a:t>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grpSp>
        <p:nvGrpSpPr>
          <p:cNvPr id="7" name="Group 6"/>
          <p:cNvGrpSpPr/>
          <p:nvPr userDrawn="1"/>
        </p:nvGrpSpPr>
        <p:grpSpPr>
          <a:xfrm>
            <a:off x="0" y="6443895"/>
            <a:ext cx="7740772" cy="422044"/>
            <a:chOff x="-7938" y="6434137"/>
            <a:chExt cx="7740772" cy="431801"/>
          </a:xfrm>
          <a:solidFill>
            <a:srgbClr val="0070C0"/>
          </a:solidFill>
        </p:grpSpPr>
        <p:sp>
          <p:nvSpPr>
            <p:cNvPr id="13" name="Copyright" descr="Pearson: Copyright 2015, 2012, 2009"/>
            <p:cNvSpPr txBox="1">
              <a:spLocks noChangeArrowheads="1"/>
            </p:cNvSpPr>
            <p:nvPr/>
          </p:nvSpPr>
          <p:spPr bwMode="auto">
            <a:xfrm>
              <a:off x="1411165" y="6434137"/>
              <a:ext cx="6321669" cy="423863"/>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Inc.</a:t>
              </a:r>
              <a:r>
                <a:rPr lang="en-US" altLang="en-US" sz="1200" b="0" baseline="0" dirty="0">
                  <a:solidFill>
                    <a:schemeClr val="bg1"/>
                  </a:solidFill>
                  <a:latin typeface="Verdana" panose="020B0604030504040204" pitchFamily="34" charset="0"/>
                  <a:ea typeface="Verdana" panose="020B0604030504040204" pitchFamily="34" charset="0"/>
                  <a:cs typeface="Verdana" panose="020B0604030504040204" pitchFamily="34" charset="0"/>
                </a:rPr>
                <a:t> </a:t>
              </a:r>
              <a:endParaRPr lang="en-US" altLang="en-US" sz="1200" b="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pic>
          <p:nvPicPr>
            <p:cNvPr id="14" name="Pearson Logo"/>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black">
            <a:xfrm>
              <a:off x="-7938" y="6435725"/>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4" name="TextBox 3"/>
          <p:cNvSpPr txBox="1"/>
          <p:nvPr userDrawn="1"/>
        </p:nvSpPr>
        <p:spPr>
          <a:xfrm>
            <a:off x="8341450" y="6515263"/>
            <a:ext cx="690700" cy="261610"/>
          </a:xfrm>
          <a:prstGeom prst="rect">
            <a:avLst/>
          </a:prstGeom>
          <a:noFill/>
        </p:spPr>
        <p:txBody>
          <a:bodyPr wrap="square" rtlCol="0">
            <a:spAutoFit/>
          </a:bodyPr>
          <a:lstStyle/>
          <a:p>
            <a:r>
              <a:rPr lang="en-US" sz="1100" dirty="0">
                <a:solidFill>
                  <a:schemeClr val="bg1"/>
                </a:solidFill>
              </a:rPr>
              <a:t>2-</a:t>
            </a:r>
            <a:fld id="{CCCDB388-9340-4FD2-A520-1C193286466A}" type="slidenum">
              <a:rPr lang="en-US" sz="1100" smtClean="0">
                <a:solidFill>
                  <a:schemeClr val="bg1"/>
                </a:solidFill>
              </a:rPr>
              <a:t>‹#›</a:t>
            </a:fld>
            <a:endParaRPr lang="en-US" sz="1100" dirty="0">
              <a:solidFill>
                <a:schemeClr val="bg1"/>
              </a:solidFill>
            </a:endParaRPr>
          </a:p>
        </p:txBody>
      </p:sp>
    </p:spTree>
    <p:extLst>
      <p:ext uri="{BB962C8B-B14F-4D97-AF65-F5344CB8AC3E}">
        <p14:creationId xmlns:p14="http://schemas.microsoft.com/office/powerpoint/2010/main" val="837889169"/>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hf sldNum="0" hdr="0" ftr="0" dt="0"/>
  <p:txStyles>
    <p:titleStyle>
      <a:lvl1pPr algn="l" defTabSz="914400" rtl="0" eaLnBrk="1" latinLnBrk="0" hangingPunct="1">
        <a:lnSpc>
          <a:spcPct val="100000"/>
        </a:lnSpc>
        <a:spcBef>
          <a:spcPct val="0"/>
        </a:spcBef>
        <a:buNone/>
        <a:defRPr sz="3600" kern="1200">
          <a:solidFill>
            <a:schemeClr val="bg1"/>
          </a:solidFill>
          <a:latin typeface="+mj-lt"/>
          <a:ea typeface="+mj-ea"/>
          <a:cs typeface="+mj-cs"/>
        </a:defRPr>
      </a:lvl1pPr>
    </p:titleStyle>
    <p:bodyStyle>
      <a:lvl1pPr marL="256032" indent="-256032" algn="l" defTabSz="914400" rtl="0" eaLnBrk="1" latinLnBrk="0" hangingPunct="1">
        <a:spcBef>
          <a:spcPts val="1500"/>
        </a:spcBef>
        <a:buClr>
          <a:srgbClr val="0070C0"/>
        </a:buClr>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ts val="600"/>
        </a:spcBef>
        <a:buClr>
          <a:srgbClr val="0070C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Principles of Economics</a:t>
            </a:r>
          </a:p>
        </p:txBody>
      </p:sp>
      <p:sp>
        <p:nvSpPr>
          <p:cNvPr id="3" name="Text Placeholder 2"/>
          <p:cNvSpPr>
            <a:spLocks noGrp="1"/>
          </p:cNvSpPr>
          <p:nvPr>
            <p:ph type="body" sz="quarter" idx="13"/>
          </p:nvPr>
        </p:nvSpPr>
        <p:spPr/>
        <p:txBody>
          <a:bodyPr/>
          <a:lstStyle/>
          <a:p>
            <a:r>
              <a:rPr lang="en-US" dirty="0"/>
              <a:t>Twelfth Edition</a:t>
            </a:r>
          </a:p>
        </p:txBody>
      </p:sp>
      <p:sp>
        <p:nvSpPr>
          <p:cNvPr id="4" name="Text Placeholder 3"/>
          <p:cNvSpPr>
            <a:spLocks noGrp="1"/>
          </p:cNvSpPr>
          <p:nvPr>
            <p:ph type="body" sz="quarter" idx="14"/>
          </p:nvPr>
        </p:nvSpPr>
        <p:spPr/>
        <p:txBody>
          <a:bodyPr/>
          <a:lstStyle/>
          <a:p>
            <a:r>
              <a:rPr lang="en-US" dirty="0"/>
              <a:t>Chapter 2</a:t>
            </a:r>
          </a:p>
        </p:txBody>
      </p:sp>
      <p:sp>
        <p:nvSpPr>
          <p:cNvPr id="5" name="Text Placeholder 4"/>
          <p:cNvSpPr>
            <a:spLocks noGrp="1"/>
          </p:cNvSpPr>
          <p:nvPr>
            <p:ph type="body" sz="quarter" idx="15"/>
          </p:nvPr>
        </p:nvSpPr>
        <p:spPr/>
        <p:txBody>
          <a:bodyPr/>
          <a:lstStyle/>
          <a:p>
            <a:r>
              <a:rPr lang="en-IN" dirty="0"/>
              <a:t>The Economic Problem: Scarcity and Choice</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792288"/>
            <a:ext cx="4014621" cy="4333875"/>
          </a:xfrm>
          <a:prstGeom prst="rect">
            <a:avLst/>
          </a:prstGeom>
        </p:spPr>
      </p:pic>
    </p:spTree>
    <p:extLst>
      <p:ext uri="{BB962C8B-B14F-4D97-AF65-F5344CB8AC3E}">
        <p14:creationId xmlns:p14="http://schemas.microsoft.com/office/powerpoint/2010/main" val="1082216381"/>
      </p:ext>
    </p:extLst>
  </p:cSld>
  <p:clrMapOvr>
    <a:masterClrMapping/>
  </p:clrMapOvr>
  <mc:AlternateContent xmlns:mc="http://schemas.openxmlformats.org/markup-compatibility/2006" xmlns:p14="http://schemas.microsoft.com/office/powerpoint/2010/main">
    <mc:Choice Requires="p14">
      <p:transition spd="slow" p14:dur="2000" advTm="45331"/>
    </mc:Choice>
    <mc:Fallback xmlns="">
      <p:transition spd="slow" advTm="453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458200" cy="1003828"/>
          </a:xfrm>
        </p:spPr>
        <p:txBody>
          <a:bodyPr/>
          <a:lstStyle/>
          <a:p>
            <a:r>
              <a:rPr lang="en-US" dirty="0"/>
              <a:t/>
            </a:r>
            <a:br>
              <a:rPr lang="en-US" dirty="0"/>
            </a:br>
            <a:r>
              <a:rPr lang="en-US" dirty="0"/>
              <a:t>Chapter Outline and Learning Objectives</a:t>
            </a:r>
          </a:p>
        </p:txBody>
      </p:sp>
      <p:sp>
        <p:nvSpPr>
          <p:cNvPr id="5" name="Text Placeholder 4"/>
          <p:cNvSpPr>
            <a:spLocks noGrp="1"/>
          </p:cNvSpPr>
          <p:nvPr>
            <p:ph type="body" sz="quarter" idx="15"/>
          </p:nvPr>
        </p:nvSpPr>
        <p:spPr>
          <a:xfrm>
            <a:off x="609600" y="1676400"/>
            <a:ext cx="8077200" cy="2438400"/>
          </a:xfrm>
        </p:spPr>
        <p:txBody>
          <a:bodyPr/>
          <a:lstStyle/>
          <a:p>
            <a:pPr>
              <a:spcBef>
                <a:spcPts val="1800"/>
              </a:spcBef>
            </a:pPr>
            <a:r>
              <a:rPr lang="en-IN" sz="2400" b="1" dirty="0">
                <a:solidFill>
                  <a:srgbClr val="0070C0"/>
                </a:solidFill>
              </a:rPr>
              <a:t>2.1 </a:t>
            </a:r>
            <a:r>
              <a:rPr lang="en-IN" sz="2400" b="1" dirty="0"/>
              <a:t>Scarcity, Choice, and Opportunity </a:t>
            </a:r>
            <a:r>
              <a:rPr lang="en-IN" sz="2400" b="1" dirty="0" smtClean="0"/>
              <a:t>Cost</a:t>
            </a:r>
            <a:endParaRPr lang="ar-JO" sz="2400" b="1" dirty="0" smtClean="0"/>
          </a:p>
          <a:p>
            <a:pPr>
              <a:spcBef>
                <a:spcPts val="1800"/>
              </a:spcBef>
            </a:pPr>
            <a:endParaRPr lang="en-IN" sz="2400" b="1" dirty="0"/>
          </a:p>
          <a:p>
            <a:pPr>
              <a:spcBef>
                <a:spcPts val="1800"/>
              </a:spcBef>
            </a:pPr>
            <a:endParaRPr lang="en-IN" sz="2000" dirty="0"/>
          </a:p>
          <a:p>
            <a:pPr>
              <a:spcBef>
                <a:spcPts val="1800"/>
              </a:spcBef>
            </a:pPr>
            <a:r>
              <a:rPr lang="en-IN" sz="2400" b="1" dirty="0">
                <a:solidFill>
                  <a:srgbClr val="0070C0"/>
                </a:solidFill>
              </a:rPr>
              <a:t>2.2 </a:t>
            </a:r>
            <a:r>
              <a:rPr lang="en-IN" sz="2400" b="1" dirty="0"/>
              <a:t>Economic Systems and the Role of Government</a:t>
            </a:r>
            <a:endParaRPr lang="en-IN" sz="2000" dirty="0"/>
          </a:p>
        </p:txBody>
      </p:sp>
      <p:sp>
        <p:nvSpPr>
          <p:cNvPr id="4" name="Rectangle 2"/>
          <p:cNvSpPr>
            <a:spLocks noChangeArrowheads="1"/>
          </p:cNvSpPr>
          <p:nvPr/>
        </p:nvSpPr>
        <p:spPr bwMode="auto">
          <a:xfrm>
            <a:off x="3581400" y="4191000"/>
            <a:ext cx="439101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كيف نُشبع حاجات غير محدودة باستخدام موارد محدودة؟</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ومن هنا تظهر ثلاثة مفاهيم محورية</a:t>
            </a:r>
            <a:r>
              <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الندرة</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الاختيار</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تكلفة الفرصة البديلة</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26310199"/>
      </p:ext>
    </p:extLst>
  </p:cSld>
  <p:clrMapOvr>
    <a:masterClrMapping/>
  </p:clrMapOvr>
  <mc:AlternateContent xmlns:mc="http://schemas.openxmlformats.org/markup-compatibility/2006" xmlns:p14="http://schemas.microsoft.com/office/powerpoint/2010/main">
    <mc:Choice Requires="p14">
      <p:transition spd="slow" p14:dur="2000" advTm="13484"/>
    </mc:Choice>
    <mc:Fallback xmlns="">
      <p:transition spd="slow" advTm="1348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76200"/>
            <a:ext cx="8229600" cy="1082597"/>
          </a:xfrm>
        </p:spPr>
        <p:txBody>
          <a:bodyPr/>
          <a:lstStyle/>
          <a:p>
            <a:r>
              <a:rPr lang="en-IN" dirty="0"/>
              <a:t>Chapter 2  The Economic Problem: Scarcity and Choice </a:t>
            </a:r>
            <a:r>
              <a:rPr lang="en-IN" sz="2000" i="1" dirty="0"/>
              <a:t>( 1 of 2)</a:t>
            </a:r>
          </a:p>
        </p:txBody>
      </p:sp>
      <p:sp>
        <p:nvSpPr>
          <p:cNvPr id="3" name="Content Placeholder 2"/>
          <p:cNvSpPr>
            <a:spLocks noGrp="1"/>
          </p:cNvSpPr>
          <p:nvPr>
            <p:ph idx="1"/>
          </p:nvPr>
        </p:nvSpPr>
        <p:spPr>
          <a:xfrm>
            <a:off x="457200" y="1600201"/>
            <a:ext cx="5943600" cy="4038600"/>
          </a:xfrm>
        </p:spPr>
        <p:txBody>
          <a:bodyPr/>
          <a:lstStyle/>
          <a:p>
            <a:r>
              <a:rPr lang="en-IN" altLang="en-US" sz="2400" dirty="0"/>
              <a:t>On the surface, economic issues seem quite different from one another.</a:t>
            </a:r>
          </a:p>
          <a:p>
            <a:r>
              <a:rPr lang="en-IN" altLang="en-US" sz="2400" dirty="0"/>
              <a:t>But the fundamental concern is choice in a world of scarcity.</a:t>
            </a:r>
          </a:p>
          <a:p>
            <a:r>
              <a:rPr lang="en-IN" altLang="en-US" sz="2400" dirty="0"/>
              <a:t>Individuals’ choices determine three key features of society:: (</a:t>
            </a:r>
            <a:r>
              <a:rPr lang="en-IN" altLang="en-US" sz="2400" b="1" dirty="0"/>
              <a:t>3 basic questions</a:t>
            </a:r>
            <a:r>
              <a:rPr lang="en-IN" altLang="en-US" sz="2400" dirty="0"/>
              <a:t>)</a:t>
            </a:r>
          </a:p>
          <a:p>
            <a:pPr lvl="1"/>
            <a:r>
              <a:rPr lang="en-IN" altLang="en-US" dirty="0"/>
              <a:t>What gets produced? What to produce?</a:t>
            </a:r>
          </a:p>
          <a:p>
            <a:pPr lvl="1"/>
            <a:r>
              <a:rPr lang="en-IN" altLang="en-US" dirty="0"/>
              <a:t>How is it produced? How is it produced? </a:t>
            </a:r>
          </a:p>
          <a:p>
            <a:pPr lvl="1"/>
            <a:r>
              <a:rPr lang="en-IN" altLang="en-US" dirty="0"/>
              <a:t>Who gets what is produced? For whom</a:t>
            </a:r>
            <a:endParaRPr lang="en-US" altLang="en-US" dirty="0"/>
          </a:p>
          <a:p>
            <a:pPr lvl="1"/>
            <a:endParaRPr lang="ar-JO" altLang="en-US" dirty="0"/>
          </a:p>
          <a:p>
            <a:endParaRPr lang="en-IN" altLang="en-US" sz="2400" dirty="0"/>
          </a:p>
        </p:txBody>
      </p:sp>
      <p:sp>
        <p:nvSpPr>
          <p:cNvPr id="2" name="Rectangle 1"/>
          <p:cNvSpPr/>
          <p:nvPr/>
        </p:nvSpPr>
        <p:spPr>
          <a:xfrm>
            <a:off x="6248400" y="1905000"/>
            <a:ext cx="2743200" cy="3139321"/>
          </a:xfrm>
          <a:prstGeom prst="rect">
            <a:avLst/>
          </a:prstGeom>
        </p:spPr>
        <p:txBody>
          <a:bodyPr wrap="square">
            <a:spAutoFit/>
          </a:bodyPr>
          <a:lstStyle/>
          <a:p>
            <a:pPr marL="342900" indent="-342900" algn="r" rtl="1">
              <a:buAutoNum type="arabicPeriod"/>
            </a:pPr>
            <a:r>
              <a:rPr lang="ar-JO" dirty="0" smtClean="0"/>
              <a:t>الندرة</a:t>
            </a:r>
          </a:p>
          <a:p>
            <a:pPr algn="r" rtl="1"/>
            <a:r>
              <a:rPr lang="ar-JO" dirty="0" smtClean="0"/>
              <a:t>الموارد </a:t>
            </a:r>
            <a:r>
              <a:rPr lang="ar-JO" dirty="0"/>
              <a:t>الاقتصادية </a:t>
            </a:r>
            <a:r>
              <a:rPr lang="ar-JO" dirty="0" smtClean="0"/>
              <a:t>محدودة الحاجات </a:t>
            </a:r>
            <a:r>
              <a:rPr lang="ar-JO" dirty="0"/>
              <a:t>الإنسانية غير محدودةلذلك لا يمكن إنتاج كل شيء </a:t>
            </a:r>
            <a:r>
              <a:rPr lang="ar-JO" dirty="0" smtClean="0"/>
              <a:t>نريده</a:t>
            </a:r>
          </a:p>
          <a:p>
            <a:pPr algn="r" rtl="1"/>
            <a:r>
              <a:rPr lang="ar-JO" dirty="0" smtClean="0"/>
              <a:t>2</a:t>
            </a:r>
            <a:r>
              <a:rPr lang="ar-JO" dirty="0"/>
              <a:t>. الاختياربسبب الندرة، يجب أن نختار</a:t>
            </a:r>
            <a:r>
              <a:rPr lang="ar-JO" dirty="0" smtClean="0"/>
              <a:t>:</a:t>
            </a:r>
          </a:p>
          <a:p>
            <a:pPr algn="r" rtl="1"/>
            <a:r>
              <a:rPr lang="ar-JO" dirty="0" smtClean="0"/>
              <a:t>ماذا </a:t>
            </a:r>
            <a:r>
              <a:rPr lang="ar-JO" dirty="0"/>
              <a:t>ننتج</a:t>
            </a:r>
            <a:r>
              <a:rPr lang="ar-JO" dirty="0" smtClean="0"/>
              <a:t>؟</a:t>
            </a:r>
          </a:p>
          <a:p>
            <a:pPr algn="r" rtl="1"/>
            <a:r>
              <a:rPr lang="ar-JO" dirty="0" smtClean="0"/>
              <a:t>كيف </a:t>
            </a:r>
            <a:r>
              <a:rPr lang="ar-JO" dirty="0"/>
              <a:t>ننتج</a:t>
            </a:r>
            <a:r>
              <a:rPr lang="ar-JO" dirty="0" smtClean="0"/>
              <a:t>؟</a:t>
            </a:r>
          </a:p>
          <a:p>
            <a:pPr algn="r" rtl="1"/>
            <a:r>
              <a:rPr lang="ar-JO" dirty="0" smtClean="0"/>
              <a:t>لمن </a:t>
            </a:r>
            <a:r>
              <a:rPr lang="ar-JO" dirty="0"/>
              <a:t>ننتج</a:t>
            </a:r>
            <a:r>
              <a:rPr lang="ar-JO" dirty="0" smtClean="0"/>
              <a:t>؟</a:t>
            </a:r>
          </a:p>
          <a:p>
            <a:pPr algn="r" rtl="1"/>
            <a:r>
              <a:rPr lang="ar-JO" dirty="0" smtClean="0"/>
              <a:t>هذه </a:t>
            </a:r>
            <a:r>
              <a:rPr lang="ar-JO" dirty="0"/>
              <a:t>تُسمى الأسئلة الاقتصادية الثلاثة الأساسية.</a:t>
            </a:r>
            <a:endParaRPr lang="en-US" dirty="0"/>
          </a:p>
        </p:txBody>
      </p:sp>
    </p:spTree>
    <p:extLst>
      <p:ext uri="{BB962C8B-B14F-4D97-AF65-F5344CB8AC3E}">
        <p14:creationId xmlns:p14="http://schemas.microsoft.com/office/powerpoint/2010/main" val="1348019767"/>
      </p:ext>
    </p:extLst>
  </p:cSld>
  <p:clrMapOvr>
    <a:masterClrMapping/>
  </p:clrMapOvr>
  <mc:AlternateContent xmlns:mc="http://schemas.openxmlformats.org/markup-compatibility/2006" xmlns:p14="http://schemas.microsoft.com/office/powerpoint/2010/main">
    <mc:Choice Requires="p14">
      <p:transition spd="slow" p14:dur="2000" advTm="82902"/>
    </mc:Choice>
    <mc:Fallback xmlns="">
      <p:transition spd="slow" advTm="8290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76200"/>
            <a:ext cx="8229600" cy="1082597"/>
          </a:xfrm>
        </p:spPr>
        <p:txBody>
          <a:bodyPr/>
          <a:lstStyle/>
          <a:p>
            <a:r>
              <a:rPr lang="en-IN" dirty="0"/>
              <a:t>Chapter 2  The Economic Problem: Scarcity and Choice </a:t>
            </a:r>
            <a:r>
              <a:rPr lang="en-IN" sz="2000" i="1" dirty="0">
                <a:solidFill>
                  <a:prstClr val="white"/>
                </a:solidFill>
              </a:rPr>
              <a:t>( 2 of 2)</a:t>
            </a:r>
            <a:endParaRPr lang="en-IN" dirty="0"/>
          </a:p>
        </p:txBody>
      </p:sp>
      <p:sp>
        <p:nvSpPr>
          <p:cNvPr id="3" name="Content Placeholder 2"/>
          <p:cNvSpPr>
            <a:spLocks noGrp="1"/>
          </p:cNvSpPr>
          <p:nvPr>
            <p:ph idx="1"/>
          </p:nvPr>
        </p:nvSpPr>
        <p:spPr/>
        <p:txBody>
          <a:bodyPr/>
          <a:lstStyle/>
          <a:p>
            <a:r>
              <a:rPr lang="en-IN" sz="2400" b="1" dirty="0"/>
              <a:t>factors of production </a:t>
            </a:r>
            <a:r>
              <a:rPr lang="en-IN" sz="2400" dirty="0"/>
              <a:t>(or </a:t>
            </a:r>
            <a:r>
              <a:rPr lang="en-IN" sz="2400" b="1" dirty="0"/>
              <a:t>factors</a:t>
            </a:r>
            <a:r>
              <a:rPr lang="en-IN" sz="2400" dirty="0"/>
              <a:t>)  The inputs into the process of production. Another term for resources.</a:t>
            </a:r>
            <a:endParaRPr lang="ar-JO" sz="2400" dirty="0"/>
          </a:p>
          <a:p>
            <a:r>
              <a:rPr lang="en-IN" sz="2400" b="1" dirty="0"/>
              <a:t> capital  </a:t>
            </a:r>
            <a:r>
              <a:rPr lang="en-IN" sz="2400" dirty="0"/>
              <a:t>Things that are produced and then used in the production of other goods and services.</a:t>
            </a:r>
            <a:endParaRPr lang="ar-JO" sz="2400" dirty="0"/>
          </a:p>
          <a:p>
            <a:r>
              <a:rPr lang="en-IN" sz="2400" dirty="0"/>
              <a:t> </a:t>
            </a:r>
            <a:r>
              <a:rPr lang="en-IN" sz="2400" b="1" dirty="0"/>
              <a:t>inputs</a:t>
            </a:r>
            <a:r>
              <a:rPr lang="en-IN" sz="2400" dirty="0"/>
              <a:t> or </a:t>
            </a:r>
            <a:r>
              <a:rPr lang="en-IN" sz="2400" b="1" dirty="0"/>
              <a:t>resources</a:t>
            </a:r>
            <a:r>
              <a:rPr lang="en-IN" sz="2400" dirty="0"/>
              <a:t>  Anything provided by </a:t>
            </a:r>
            <a:r>
              <a:rPr lang="en-IN" sz="2400" b="1" dirty="0">
                <a:solidFill>
                  <a:srgbClr val="FF0000"/>
                </a:solidFill>
              </a:rPr>
              <a:t>nature or previous generations </a:t>
            </a:r>
            <a:r>
              <a:rPr lang="en-IN" sz="2400" dirty="0"/>
              <a:t>that can be used directly or indirectly to satisfy human wants.</a:t>
            </a:r>
          </a:p>
          <a:p>
            <a:r>
              <a:rPr lang="en-IN" sz="2400" b="1" dirty="0"/>
              <a:t>production</a:t>
            </a:r>
            <a:r>
              <a:rPr lang="en-IN" sz="2400" dirty="0"/>
              <a:t>  The process that transforms scarce resources into useful goods and services.</a:t>
            </a:r>
          </a:p>
          <a:p>
            <a:r>
              <a:rPr lang="en-US" altLang="en-US" sz="2400" b="1" dirty="0"/>
              <a:t>outputs</a:t>
            </a:r>
            <a:r>
              <a:rPr lang="en-US" altLang="en-US" sz="2400" dirty="0"/>
              <a:t>  Goods and services of value to households.</a:t>
            </a:r>
          </a:p>
        </p:txBody>
      </p:sp>
    </p:spTree>
    <p:extLst>
      <p:ext uri="{BB962C8B-B14F-4D97-AF65-F5344CB8AC3E}">
        <p14:creationId xmlns:p14="http://schemas.microsoft.com/office/powerpoint/2010/main" val="2749499823"/>
      </p:ext>
    </p:extLst>
  </p:cSld>
  <p:clrMapOvr>
    <a:masterClrMapping/>
  </p:clrMapOvr>
  <mc:AlternateContent xmlns:mc="http://schemas.openxmlformats.org/markup-compatibility/2006" xmlns:p14="http://schemas.microsoft.com/office/powerpoint/2010/main">
    <mc:Choice Requires="p14">
      <p:transition spd="slow" p14:dur="2000" advTm="220009"/>
    </mc:Choice>
    <mc:Fallback xmlns="">
      <p:transition spd="slow" advTm="22000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80391" y="457200"/>
            <a:ext cx="8229600" cy="1066800"/>
          </a:xfrm>
        </p:spPr>
        <p:txBody>
          <a:bodyPr/>
          <a:lstStyle/>
          <a:p>
            <a:pPr>
              <a:spcAft>
                <a:spcPts val="3000"/>
              </a:spcAft>
            </a:pPr>
            <a:r>
              <a:rPr lang="en-US" altLang="en-US" sz="2000" b="1" dirty="0"/>
              <a:t>FIGURE 2.1  </a:t>
            </a:r>
            <a:r>
              <a:rPr lang="en-IN" sz="2000" b="1" dirty="0">
                <a:latin typeface="Arial" pitchFamily="34" charset="0"/>
              </a:rPr>
              <a:t>The Three Basic Questions</a:t>
            </a:r>
            <a:endParaRPr lang="en-IN" b="1" dirty="0"/>
          </a:p>
        </p:txBody>
      </p:sp>
      <p:pic>
        <p:nvPicPr>
          <p:cNvPr id="1026" name="Picture 2" descr="A diagram presents the three basic ques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988" y="1219200"/>
            <a:ext cx="8328025"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 Placeholder 6"/>
          <p:cNvSpPr>
            <a:spLocks noGrp="1"/>
          </p:cNvSpPr>
          <p:nvPr>
            <p:ph type="body" sz="quarter" idx="13"/>
          </p:nvPr>
        </p:nvSpPr>
        <p:spPr>
          <a:xfrm>
            <a:off x="357809" y="4191000"/>
            <a:ext cx="8328991" cy="2094016"/>
          </a:xfrm>
        </p:spPr>
        <p:txBody>
          <a:bodyPr/>
          <a:lstStyle/>
          <a:p>
            <a:pPr>
              <a:spcBef>
                <a:spcPts val="1800"/>
              </a:spcBef>
            </a:pPr>
            <a:r>
              <a:rPr lang="en-US" altLang="en-US" dirty="0"/>
              <a:t>Every society has some system or process that transforms its scarce resources into useful goods and services.</a:t>
            </a:r>
          </a:p>
          <a:p>
            <a:pPr>
              <a:spcBef>
                <a:spcPts val="1800"/>
              </a:spcBef>
            </a:pPr>
            <a:r>
              <a:rPr lang="en-US" altLang="en-US" dirty="0"/>
              <a:t>In doing so, it must decide what gets produced, how it is produced, and to whom it is distributed. </a:t>
            </a:r>
          </a:p>
          <a:p>
            <a:pPr>
              <a:spcBef>
                <a:spcPts val="1800"/>
              </a:spcBef>
            </a:pPr>
            <a:r>
              <a:rPr lang="en-US" altLang="en-US" dirty="0"/>
              <a:t>The primary resources that must be allocated </a:t>
            </a:r>
            <a:r>
              <a:rPr lang="en-US" altLang="en-US" sz="2400" b="1" dirty="0"/>
              <a:t>are land, labor, and capital. </a:t>
            </a:r>
            <a:endParaRPr lang="en-IN" sz="2400" b="1" dirty="0"/>
          </a:p>
        </p:txBody>
      </p:sp>
    </p:spTree>
    <p:extLst>
      <p:ext uri="{BB962C8B-B14F-4D97-AF65-F5344CB8AC3E}">
        <p14:creationId xmlns:p14="http://schemas.microsoft.com/office/powerpoint/2010/main" val="1332333075"/>
      </p:ext>
    </p:extLst>
  </p:cSld>
  <p:clrMapOvr>
    <a:masterClrMapping/>
  </p:clrMapOvr>
  <mc:AlternateContent xmlns:mc="http://schemas.openxmlformats.org/markup-compatibility/2006" xmlns:p14="http://schemas.microsoft.com/office/powerpoint/2010/main">
    <mc:Choice Requires="p14">
      <p:transition spd="slow" p14:dur="2000" advTm="369376"/>
    </mc:Choice>
    <mc:Fallback xmlns="">
      <p:transition spd="slow" advTm="36937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The Production Possibility Frontier </a:t>
            </a:r>
            <a:r>
              <a:rPr lang="en-IN" sz="2000" i="1" dirty="0"/>
              <a:t>(1 of 7)</a:t>
            </a:r>
          </a:p>
        </p:txBody>
      </p:sp>
      <p:sp>
        <p:nvSpPr>
          <p:cNvPr id="3" name="Content Placeholder 2"/>
          <p:cNvSpPr>
            <a:spLocks noGrp="1"/>
          </p:cNvSpPr>
          <p:nvPr>
            <p:ph idx="1"/>
          </p:nvPr>
        </p:nvSpPr>
        <p:spPr/>
        <p:txBody>
          <a:bodyPr/>
          <a:lstStyle/>
          <a:p>
            <a:pPr marL="256032" indent="-256032">
              <a:spcAft>
                <a:spcPct val="10000"/>
              </a:spcAft>
              <a:buClr>
                <a:srgbClr val="0070C0"/>
              </a:buClr>
              <a:buSzPct val="100000"/>
              <a:defRPr/>
            </a:pPr>
            <a:r>
              <a:rPr lang="en-IN" b="1" dirty="0"/>
              <a:t>production possibility frontier (ppf)  </a:t>
            </a:r>
            <a:r>
              <a:rPr lang="en-IN" dirty="0"/>
              <a:t>A graph that shows all the combinations of goods and services that can be produced if all of society’s resources are used efficiently.</a:t>
            </a:r>
          </a:p>
          <a:p>
            <a:pPr marL="0" indent="0">
              <a:spcAft>
                <a:spcPct val="10000"/>
              </a:spcAft>
              <a:buClr>
                <a:srgbClr val="0070C0"/>
              </a:buClr>
              <a:buSzPct val="100000"/>
              <a:buNone/>
              <a:defRPr/>
            </a:pPr>
            <a:r>
              <a:rPr lang="en-IN" dirty="0"/>
              <a:t> </a:t>
            </a:r>
            <a:r>
              <a:rPr lang="en-IN" b="1" dirty="0"/>
              <a:t>Capital Goods and Consumer Goods</a:t>
            </a:r>
          </a:p>
          <a:p>
            <a:pPr marL="256032" indent="-256032">
              <a:spcAft>
                <a:spcPct val="10000"/>
              </a:spcAft>
              <a:buClr>
                <a:srgbClr val="0070C0"/>
              </a:buClr>
              <a:buSzPct val="100000"/>
              <a:defRPr/>
            </a:pPr>
            <a:r>
              <a:rPr lang="en-IN" b="1" dirty="0"/>
              <a:t>consumer goods : </a:t>
            </a:r>
            <a:r>
              <a:rPr lang="en-IN" dirty="0"/>
              <a:t>Goods produced for present consumption.</a:t>
            </a:r>
          </a:p>
          <a:p>
            <a:pPr marL="256032" indent="-256032">
              <a:spcAft>
                <a:spcPct val="10000"/>
              </a:spcAft>
              <a:buClr>
                <a:srgbClr val="0070C0"/>
              </a:buClr>
              <a:buSzPct val="100000"/>
              <a:defRPr/>
            </a:pPr>
            <a:r>
              <a:rPr lang="en-IN" dirty="0"/>
              <a:t>Capital Goods : Goods used in producing other goods.</a:t>
            </a:r>
          </a:p>
          <a:p>
            <a:pPr marL="256032" indent="-256032">
              <a:spcAft>
                <a:spcPct val="10000"/>
              </a:spcAft>
              <a:buClr>
                <a:srgbClr val="0070C0"/>
              </a:buClr>
              <a:buSzPct val="100000"/>
              <a:defRPr/>
            </a:pPr>
            <a:r>
              <a:rPr lang="en-IN" b="1" dirty="0"/>
              <a:t>investment</a:t>
            </a:r>
            <a:r>
              <a:rPr lang="en-IN" dirty="0"/>
              <a:t>  The process of using resources to produce goods and services and new capital. </a:t>
            </a:r>
          </a:p>
        </p:txBody>
      </p:sp>
    </p:spTree>
    <p:extLst>
      <p:ext uri="{BB962C8B-B14F-4D97-AF65-F5344CB8AC3E}">
        <p14:creationId xmlns:p14="http://schemas.microsoft.com/office/powerpoint/2010/main" val="3536871943"/>
      </p:ext>
    </p:extLst>
  </p:cSld>
  <p:clrMapOvr>
    <a:masterClrMapping/>
  </p:clrMapOvr>
  <mc:AlternateContent xmlns:mc="http://schemas.openxmlformats.org/markup-compatibility/2006" xmlns:p14="http://schemas.microsoft.com/office/powerpoint/2010/main">
    <mc:Choice Requires="p14">
      <p:transition spd="slow" p14:dur="2000" advTm="141073"/>
    </mc:Choice>
    <mc:Fallback xmlns="">
      <p:transition spd="slow" advTm="14107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p:cNvSpPr>
            <a:spLocks noGrp="1"/>
          </p:cNvSpPr>
          <p:nvPr>
            <p:ph type="title"/>
          </p:nvPr>
        </p:nvSpPr>
        <p:spPr>
          <a:xfrm>
            <a:off x="457200" y="152400"/>
            <a:ext cx="8229600" cy="1371600"/>
          </a:xfrm>
        </p:spPr>
        <p:txBody>
          <a:bodyPr/>
          <a:lstStyle/>
          <a:p>
            <a:r>
              <a:rPr lang="en-IN" sz="2400" b="1" kern="1200" dirty="0">
                <a:solidFill>
                  <a:schemeClr val="tx1"/>
                </a:solidFill>
                <a:effectLst/>
                <a:latin typeface="+mj-lt"/>
                <a:ea typeface="+mj-ea"/>
                <a:cs typeface="+mj-cs"/>
              </a:rPr>
              <a:t>FIGURE 2.4  Production Possibility Frontier</a:t>
            </a:r>
            <a:endParaRPr lang="en-IN" sz="2000" b="1" dirty="0">
              <a:solidFill>
                <a:schemeClr val="bg1"/>
              </a:solidFill>
            </a:endParaRPr>
          </a:p>
        </p:txBody>
      </p:sp>
      <p:pic>
        <p:nvPicPr>
          <p:cNvPr id="4098" name="Picture 2" descr="An x-y graph presents production possibility fronti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6313" y="762000"/>
            <a:ext cx="4651375"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 Placeholder 1"/>
          <p:cNvSpPr>
            <a:spLocks noGrp="1"/>
          </p:cNvSpPr>
          <p:nvPr>
            <p:ph type="body" sz="quarter" idx="13"/>
          </p:nvPr>
        </p:nvSpPr>
        <p:spPr>
          <a:xfrm>
            <a:off x="489284" y="4667992"/>
            <a:ext cx="8229600" cy="1636816"/>
          </a:xfrm>
        </p:spPr>
        <p:txBody>
          <a:bodyPr/>
          <a:lstStyle/>
          <a:p>
            <a:pPr>
              <a:spcBef>
                <a:spcPts val="1800"/>
              </a:spcBef>
            </a:pPr>
            <a:r>
              <a:rPr lang="en-US" sz="1400" dirty="0"/>
              <a:t>The </a:t>
            </a:r>
            <a:r>
              <a:rPr lang="en-US" sz="1400" dirty="0" err="1"/>
              <a:t>ppf</a:t>
            </a:r>
            <a:r>
              <a:rPr lang="en-US" sz="1400" dirty="0"/>
              <a:t> illustrates a number of economic concepts. One of the most important is </a:t>
            </a:r>
            <a:r>
              <a:rPr lang="en-US" sz="1400" i="1" dirty="0"/>
              <a:t>opportunity cost</a:t>
            </a:r>
            <a:r>
              <a:rPr lang="en-US" sz="1400" dirty="0"/>
              <a:t>. </a:t>
            </a:r>
          </a:p>
          <a:p>
            <a:pPr>
              <a:spcBef>
                <a:spcPts val="1800"/>
              </a:spcBef>
            </a:pPr>
            <a:r>
              <a:rPr lang="en-US" sz="1400" dirty="0"/>
              <a:t>The opportunity cost of producing more capital goods is fewer consumer goods.</a:t>
            </a:r>
          </a:p>
          <a:p>
            <a:pPr>
              <a:spcBef>
                <a:spcPts val="1800"/>
              </a:spcBef>
            </a:pPr>
            <a:r>
              <a:rPr lang="en-US" sz="1400" dirty="0"/>
              <a:t>Moving from </a:t>
            </a:r>
            <a:r>
              <a:rPr lang="en-US" sz="1400" i="1" dirty="0"/>
              <a:t>E</a:t>
            </a:r>
            <a:r>
              <a:rPr lang="en-US" sz="1400" dirty="0"/>
              <a:t> to </a:t>
            </a:r>
            <a:r>
              <a:rPr lang="en-US" sz="1400" i="1" dirty="0"/>
              <a:t>F</a:t>
            </a:r>
            <a:r>
              <a:rPr lang="en-US" sz="1400" dirty="0"/>
              <a:t>, the number of capital goods increases from 550 to 800, but the number of consumer goods decreases from 1,300 to 1,100. </a:t>
            </a:r>
          </a:p>
        </p:txBody>
      </p:sp>
    </p:spTree>
    <p:extLst>
      <p:ext uri="{BB962C8B-B14F-4D97-AF65-F5344CB8AC3E}">
        <p14:creationId xmlns:p14="http://schemas.microsoft.com/office/powerpoint/2010/main" val="2854766303"/>
      </p:ext>
    </p:extLst>
  </p:cSld>
  <p:clrMapOvr>
    <a:masterClrMapping/>
  </p:clrMapOvr>
  <mc:AlternateContent xmlns:mc="http://schemas.openxmlformats.org/markup-compatibility/2006" xmlns:p14="http://schemas.microsoft.com/office/powerpoint/2010/main">
    <mc:Choice Requires="p14">
      <p:transition spd="slow" p14:dur="2000" advTm="636015"/>
    </mc:Choice>
    <mc:Fallback xmlns="">
      <p:transition spd="slow" advTm="63601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The Production Possibility Frontier </a:t>
            </a:r>
            <a:r>
              <a:rPr lang="en-IN" sz="2000" i="1" dirty="0"/>
              <a:t>(2 of 7)</a:t>
            </a:r>
          </a:p>
        </p:txBody>
      </p:sp>
      <p:sp>
        <p:nvSpPr>
          <p:cNvPr id="3" name="Content Placeholder 2"/>
          <p:cNvSpPr>
            <a:spLocks noGrp="1"/>
          </p:cNvSpPr>
          <p:nvPr>
            <p:ph idx="1"/>
          </p:nvPr>
        </p:nvSpPr>
        <p:spPr/>
        <p:txBody>
          <a:bodyPr/>
          <a:lstStyle/>
          <a:p>
            <a:pPr marL="0" indent="0">
              <a:spcAft>
                <a:spcPct val="10000"/>
              </a:spcAft>
              <a:buClr>
                <a:srgbClr val="0070C0"/>
              </a:buClr>
              <a:buSzPct val="100000"/>
              <a:buNone/>
              <a:defRPr/>
            </a:pPr>
            <a:r>
              <a:rPr lang="en-IN" b="1" dirty="0"/>
              <a:t>Negative Slope and Opportunity Cost</a:t>
            </a:r>
          </a:p>
          <a:p>
            <a:pPr marL="256032" indent="-256032">
              <a:spcAft>
                <a:spcPct val="10000"/>
              </a:spcAft>
              <a:buClr>
                <a:srgbClr val="0070C0"/>
              </a:buClr>
              <a:buSzPct val="100000"/>
              <a:defRPr/>
            </a:pPr>
            <a:r>
              <a:rPr lang="en-IN" b="1" dirty="0"/>
              <a:t>marginal rate of transformation (</a:t>
            </a:r>
            <a:r>
              <a:rPr lang="en-IN" b="1" i="1" dirty="0"/>
              <a:t>MRT</a:t>
            </a:r>
            <a:r>
              <a:rPr lang="en-IN" b="1" dirty="0"/>
              <a:t>)  </a:t>
            </a:r>
            <a:r>
              <a:rPr lang="en-IN" dirty="0"/>
              <a:t>The slope of the production possibility frontier (</a:t>
            </a:r>
            <a:r>
              <a:rPr lang="en-IN" dirty="0" err="1"/>
              <a:t>ppf</a:t>
            </a:r>
            <a:r>
              <a:rPr lang="en-IN" dirty="0"/>
              <a:t>).</a:t>
            </a:r>
            <a:endParaRPr lang="ar-JO" dirty="0"/>
          </a:p>
          <a:p>
            <a:pPr marL="256032" indent="-256032">
              <a:spcAft>
                <a:spcPct val="10000"/>
              </a:spcAft>
              <a:buClr>
                <a:srgbClr val="0070C0"/>
              </a:buClr>
              <a:buSzPct val="100000"/>
              <a:defRPr/>
            </a:pPr>
            <a:r>
              <a:rPr lang="en-IN" dirty="0"/>
              <a:t>The negative slope tells us how much society has to give up of one output to get a unit of another output.</a:t>
            </a:r>
          </a:p>
        </p:txBody>
      </p:sp>
    </p:spTree>
    <p:extLst>
      <p:ext uri="{BB962C8B-B14F-4D97-AF65-F5344CB8AC3E}">
        <p14:creationId xmlns:p14="http://schemas.microsoft.com/office/powerpoint/2010/main" val="3911474609"/>
      </p:ext>
    </p:extLst>
  </p:cSld>
  <p:clrMapOvr>
    <a:masterClrMapping/>
  </p:clrMapOvr>
  <mc:AlternateContent xmlns:mc="http://schemas.openxmlformats.org/markup-compatibility/2006" xmlns:p14="http://schemas.microsoft.com/office/powerpoint/2010/main">
    <mc:Choice Requires="p14">
      <p:transition spd="slow" p14:dur="2000" advTm="210654"/>
    </mc:Choice>
    <mc:Fallback xmlns="">
      <p:transition spd="slow" advTm="21065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p:cNvSpPr>
            <a:spLocks noGrp="1"/>
          </p:cNvSpPr>
          <p:nvPr>
            <p:ph type="title"/>
          </p:nvPr>
        </p:nvSpPr>
        <p:spPr>
          <a:xfrm>
            <a:off x="457200" y="152400"/>
            <a:ext cx="8229600" cy="1371600"/>
          </a:xfrm>
        </p:spPr>
        <p:txBody>
          <a:bodyPr/>
          <a:lstStyle/>
          <a:p>
            <a:r>
              <a:rPr lang="en-IN" sz="2400" b="1" kern="1200" dirty="0">
                <a:solidFill>
                  <a:schemeClr val="tx1"/>
                </a:solidFill>
                <a:effectLst/>
                <a:latin typeface="+mj-lt"/>
                <a:ea typeface="+mj-ea"/>
                <a:cs typeface="+mj-cs"/>
              </a:rPr>
              <a:t>FIGURE 2.4  Production Possibility Frontier</a:t>
            </a:r>
            <a:endParaRPr lang="en-IN" sz="2000" b="1" dirty="0">
              <a:solidFill>
                <a:schemeClr val="bg1"/>
              </a:solidFill>
            </a:endParaRPr>
          </a:p>
        </p:txBody>
      </p:sp>
      <p:pic>
        <p:nvPicPr>
          <p:cNvPr id="4098" name="Picture 2" descr="An x-y graph presents production possibility fronti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6313" y="762000"/>
            <a:ext cx="4651375"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 Placeholder 1"/>
          <p:cNvSpPr>
            <a:spLocks noGrp="1"/>
          </p:cNvSpPr>
          <p:nvPr>
            <p:ph type="body" sz="quarter" idx="13"/>
          </p:nvPr>
        </p:nvSpPr>
        <p:spPr>
          <a:xfrm>
            <a:off x="489284" y="4876800"/>
            <a:ext cx="8229600" cy="1428008"/>
          </a:xfrm>
        </p:spPr>
        <p:txBody>
          <a:bodyPr/>
          <a:lstStyle/>
          <a:p>
            <a:pPr indent="-457200">
              <a:lnSpc>
                <a:spcPts val="1100"/>
              </a:lnSpc>
              <a:spcBef>
                <a:spcPts val="1800"/>
              </a:spcBef>
            </a:pPr>
            <a:r>
              <a:rPr lang="en-US" sz="1400" dirty="0"/>
              <a:t>The </a:t>
            </a:r>
            <a:r>
              <a:rPr lang="en-US" sz="1400" dirty="0" err="1"/>
              <a:t>ppf</a:t>
            </a:r>
            <a:r>
              <a:rPr lang="en-US" sz="1400" dirty="0"/>
              <a:t> illustrates a number of economic concepts. One of the most important is </a:t>
            </a:r>
            <a:r>
              <a:rPr lang="en-US" sz="1400" i="1" dirty="0"/>
              <a:t>opportunity cost</a:t>
            </a:r>
            <a:r>
              <a:rPr lang="en-US" sz="1400" dirty="0"/>
              <a:t>. </a:t>
            </a:r>
          </a:p>
          <a:p>
            <a:pPr indent="-457200">
              <a:lnSpc>
                <a:spcPts val="1200"/>
              </a:lnSpc>
              <a:spcBef>
                <a:spcPts val="1800"/>
              </a:spcBef>
            </a:pPr>
            <a:r>
              <a:rPr lang="en-US" sz="1400" dirty="0"/>
              <a:t>The opportunity cost of producing more capital goods is fewer consumer goods.</a:t>
            </a:r>
          </a:p>
          <a:p>
            <a:pPr indent="-457200">
              <a:lnSpc>
                <a:spcPts val="1200"/>
              </a:lnSpc>
              <a:spcBef>
                <a:spcPts val="1800"/>
              </a:spcBef>
            </a:pPr>
            <a:r>
              <a:rPr lang="en-US" sz="1400" dirty="0"/>
              <a:t>Moving from </a:t>
            </a:r>
            <a:r>
              <a:rPr lang="en-US" sz="1400" i="1" dirty="0"/>
              <a:t>E</a:t>
            </a:r>
            <a:r>
              <a:rPr lang="en-US" sz="1400" dirty="0"/>
              <a:t> to </a:t>
            </a:r>
            <a:r>
              <a:rPr lang="en-US" sz="1400" i="1" dirty="0"/>
              <a:t>F</a:t>
            </a:r>
            <a:r>
              <a:rPr lang="en-US" sz="1400" dirty="0"/>
              <a:t>, the number of capital goods increases from 550 to 800, but the number of consumer goods decreases from 1,300 to 1,100. </a:t>
            </a:r>
            <a:endParaRPr lang="ar-JO" sz="1400" dirty="0"/>
          </a:p>
          <a:p>
            <a:pPr indent="-457200">
              <a:lnSpc>
                <a:spcPts val="1100"/>
              </a:lnSpc>
              <a:spcBef>
                <a:spcPts val="1800"/>
              </a:spcBef>
            </a:pPr>
            <a:r>
              <a:rPr lang="en-US" sz="1400" b="1" dirty="0"/>
              <a:t>Slope</a:t>
            </a:r>
            <a:r>
              <a:rPr lang="en-US" sz="1400" dirty="0"/>
              <a:t> (</a:t>
            </a:r>
            <a:r>
              <a:rPr lang="en-US" sz="1400" b="1" dirty="0"/>
              <a:t>MRT</a:t>
            </a:r>
            <a:r>
              <a:rPr lang="en-US" sz="1400" dirty="0"/>
              <a:t>)= (800-550 ) </a:t>
            </a:r>
            <a:r>
              <a:rPr lang="en-US" sz="1400" dirty="0">
                <a:latin typeface="Verdana"/>
                <a:ea typeface="Verdana"/>
                <a:cs typeface="Verdana"/>
              </a:rPr>
              <a:t>÷ (1100-1300) = </a:t>
            </a:r>
            <a:r>
              <a:rPr lang="en-US" sz="1400" b="1" dirty="0">
                <a:solidFill>
                  <a:srgbClr val="FF0000"/>
                </a:solidFill>
                <a:latin typeface="Verdana"/>
                <a:ea typeface="Verdana"/>
                <a:cs typeface="Verdana"/>
              </a:rPr>
              <a:t>-</a:t>
            </a:r>
            <a:r>
              <a:rPr lang="en-US" sz="1400" b="1" dirty="0">
                <a:latin typeface="Verdana"/>
                <a:ea typeface="Verdana"/>
                <a:cs typeface="Verdana"/>
              </a:rPr>
              <a:t>1.25</a:t>
            </a:r>
            <a:endParaRPr lang="en-IN" sz="1400" dirty="0"/>
          </a:p>
        </p:txBody>
      </p:sp>
    </p:spTree>
    <p:extLst>
      <p:ext uri="{BB962C8B-B14F-4D97-AF65-F5344CB8AC3E}">
        <p14:creationId xmlns:p14="http://schemas.microsoft.com/office/powerpoint/2010/main" val="421549163"/>
      </p:ext>
    </p:extLst>
  </p:cSld>
  <p:clrMapOvr>
    <a:masterClrMapping/>
  </p:clrMapOvr>
  <mc:AlternateContent xmlns:mc="http://schemas.openxmlformats.org/markup-compatibility/2006" xmlns:p14="http://schemas.microsoft.com/office/powerpoint/2010/main">
    <mc:Choice Requires="p14">
      <p:transition spd="slow" p14:dur="2000" advTm="255437"/>
    </mc:Choice>
    <mc:Fallback xmlns="">
      <p:transition spd="slow" advTm="25543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7543800" cy="758952"/>
          </a:xfrm>
        </p:spPr>
        <p:txBody>
          <a:bodyPr/>
          <a:lstStyle/>
          <a:p>
            <a:pPr rtl="0" eaLnBrk="1" latinLnBrk="0" hangingPunct="1"/>
            <a:r>
              <a:rPr lang="en-IN" sz="2000" b="1" kern="1200" dirty="0">
                <a:solidFill>
                  <a:srgbClr val="000000"/>
                </a:solidFill>
                <a:effectLst/>
                <a:latin typeface="Arial"/>
                <a:ea typeface="+mn-ea"/>
                <a:cs typeface="+mn-cs"/>
              </a:rPr>
              <a:t>TABLE 2.1  Production Possibility Schedule for Total Corn and Wheat Production in Ohio and Kansas</a:t>
            </a:r>
            <a:endParaRPr lang="en-US" dirty="0">
              <a:effectLst/>
            </a:endParaRPr>
          </a:p>
        </p:txBody>
      </p:sp>
      <p:graphicFrame>
        <p:nvGraphicFramePr>
          <p:cNvPr id="6" name="Table 5" descr="A table presents Production Possibility Schedule for Total Corn and Wheat Production in Ohio and Kansas"/>
          <p:cNvGraphicFramePr>
            <a:graphicFrameLocks noGrp="1"/>
          </p:cNvGraphicFramePr>
          <p:nvPr>
            <p:extLst>
              <p:ext uri="{D42A27DB-BD31-4B8C-83A1-F6EECF244321}">
                <p14:modId xmlns:p14="http://schemas.microsoft.com/office/powerpoint/2010/main" val="3281461708"/>
              </p:ext>
            </p:extLst>
          </p:nvPr>
        </p:nvGraphicFramePr>
        <p:xfrm>
          <a:off x="924791" y="1524000"/>
          <a:ext cx="7086600" cy="2921000"/>
        </p:xfrm>
        <a:graphic>
          <a:graphicData uri="http://schemas.openxmlformats.org/drawingml/2006/table">
            <a:tbl>
              <a:tblPr firstRow="1">
                <a:tableStyleId>{2D5ABB26-0587-4C30-8999-92F81FD0307C}</a:tableStyleId>
              </a:tblPr>
              <a:tblGrid>
                <a:gridCol w="1903862">
                  <a:extLst>
                    <a:ext uri="{9D8B030D-6E8A-4147-A177-3AD203B41FA5}">
                      <a16:colId xmlns:a16="http://schemas.microsoft.com/office/drawing/2014/main" xmlns="" val="20000"/>
                    </a:ext>
                  </a:extLst>
                </a:gridCol>
                <a:gridCol w="2538484">
                  <a:extLst>
                    <a:ext uri="{9D8B030D-6E8A-4147-A177-3AD203B41FA5}">
                      <a16:colId xmlns:a16="http://schemas.microsoft.com/office/drawing/2014/main" xmlns="" val="20001"/>
                    </a:ext>
                  </a:extLst>
                </a:gridCol>
                <a:gridCol w="2644254">
                  <a:extLst>
                    <a:ext uri="{9D8B030D-6E8A-4147-A177-3AD203B41FA5}">
                      <a16:colId xmlns:a16="http://schemas.microsoft.com/office/drawing/2014/main" xmlns="" val="20002"/>
                    </a:ext>
                  </a:extLst>
                </a:gridCol>
              </a:tblGrid>
              <a:tr h="670560">
                <a:tc>
                  <a:txBody>
                    <a:bodyPr/>
                    <a:lstStyle/>
                    <a:p>
                      <a:pPr algn="ctr"/>
                      <a:r>
                        <a:rPr lang="en-IN" sz="1600" b="1" dirty="0"/>
                        <a:t/>
                      </a:r>
                      <a:br>
                        <a:rPr lang="en-IN" sz="1600" b="1" dirty="0"/>
                      </a:br>
                      <a:r>
                        <a:rPr lang="en-IN" sz="1600" b="1" dirty="0"/>
                        <a:t/>
                      </a:r>
                      <a:br>
                        <a:rPr lang="en-IN" sz="1600" b="1" dirty="0"/>
                      </a:br>
                      <a:r>
                        <a:rPr lang="en-IN" sz="1600" b="1" dirty="0"/>
                        <a:t>Point on ppf</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b="1" dirty="0"/>
                        <a:t>Total</a:t>
                      </a:r>
                      <a:br>
                        <a:rPr lang="en-IN" sz="1600" b="1" dirty="0"/>
                      </a:br>
                      <a:r>
                        <a:rPr lang="en-IN" sz="1600" b="1" dirty="0"/>
                        <a:t> Corn Production</a:t>
                      </a:r>
                      <a:br>
                        <a:rPr lang="en-IN" sz="1600" b="1" dirty="0"/>
                      </a:br>
                      <a:r>
                        <a:rPr lang="en-IN" sz="1600" b="1" dirty="0"/>
                        <a:t>(Millions of Bushels per Year)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b="1" dirty="0"/>
                        <a:t>Total</a:t>
                      </a:r>
                    </a:p>
                    <a:p>
                      <a:pPr algn="ctr"/>
                      <a:r>
                        <a:rPr lang="en-IN" sz="1600" b="1" dirty="0"/>
                        <a:t>Wheat Production</a:t>
                      </a:r>
                    </a:p>
                    <a:p>
                      <a:pPr algn="ctr"/>
                      <a:r>
                        <a:rPr lang="en-IN" sz="1600" b="1" dirty="0"/>
                        <a:t>(Millions of Bushels per Year)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370840">
                <a:tc>
                  <a:txBody>
                    <a:bodyPr/>
                    <a:lstStyle/>
                    <a:p>
                      <a:pPr algn="ctr"/>
                      <a:r>
                        <a:rPr kumimoji="0" lang="en-US" sz="1600" b="0" i="1" u="none" strike="noStrike" cap="none" normalizeH="0" baseline="0" dirty="0">
                          <a:ln>
                            <a:noFill/>
                          </a:ln>
                          <a:solidFill>
                            <a:schemeClr val="tx1"/>
                          </a:solidFill>
                          <a:effectLst/>
                          <a:latin typeface="Arial" charset="0"/>
                          <a:cs typeface="Arial" charset="0"/>
                        </a:rPr>
                        <a:t>A</a:t>
                      </a:r>
                      <a:endParaRPr lang="en-IN" sz="1600" i="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dirty="0"/>
                        <a:t>700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dirty="0"/>
                        <a:t>100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1"/>
                  </a:ext>
                </a:extLst>
              </a:tr>
              <a:tr h="370840">
                <a:tc>
                  <a:txBody>
                    <a:bodyPr/>
                    <a:lstStyle/>
                    <a:p>
                      <a:pPr algn="ctr"/>
                      <a:r>
                        <a:rPr lang="en-IN" sz="1600" i="1" dirty="0"/>
                        <a:t>B</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kumimoji="0" lang="en-US" sz="1600" b="0" i="0" u="none" strike="noStrike" cap="none" normalizeH="0" baseline="0" dirty="0">
                          <a:ln>
                            <a:noFill/>
                          </a:ln>
                          <a:solidFill>
                            <a:schemeClr val="tx1"/>
                          </a:solidFill>
                          <a:effectLst/>
                          <a:latin typeface="Arial" charset="0"/>
                        </a:rPr>
                        <a:t>650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dirty="0"/>
                        <a:t>200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370840">
                <a:tc>
                  <a:txBody>
                    <a:bodyPr/>
                    <a:lstStyle/>
                    <a:p>
                      <a:pPr algn="ctr"/>
                      <a:r>
                        <a:rPr lang="en-IN" sz="1600" i="1" dirty="0"/>
                        <a:t>C</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kumimoji="0" lang="en-US" sz="1600" b="0" i="0" u="none" strike="noStrike" cap="none" normalizeH="0" baseline="0" dirty="0">
                          <a:ln>
                            <a:noFill/>
                          </a:ln>
                          <a:solidFill>
                            <a:schemeClr val="tx1"/>
                          </a:solidFill>
                          <a:effectLst/>
                          <a:latin typeface="Arial" charset="0"/>
                        </a:rPr>
                        <a:t>510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dirty="0"/>
                        <a:t>380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3"/>
                  </a:ext>
                </a:extLst>
              </a:tr>
              <a:tr h="370840">
                <a:tc>
                  <a:txBody>
                    <a:bodyPr/>
                    <a:lstStyle/>
                    <a:p>
                      <a:pPr algn="ctr"/>
                      <a:r>
                        <a:rPr kumimoji="0" lang="en-US" sz="1600" b="0" i="1" u="none" strike="noStrike" cap="none" normalizeH="0" baseline="0" dirty="0">
                          <a:ln>
                            <a:noFill/>
                          </a:ln>
                          <a:solidFill>
                            <a:schemeClr val="tx1"/>
                          </a:solidFill>
                          <a:effectLst/>
                          <a:latin typeface="Arial" pitchFamily="34" charset="0"/>
                        </a:rPr>
                        <a:t>D</a:t>
                      </a:r>
                      <a:endParaRPr lang="en-IN" sz="1600" i="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kumimoji="0" lang="en-US" sz="1600" b="0" i="0" u="none" strike="noStrike" cap="none" normalizeH="0" baseline="0" dirty="0">
                          <a:ln>
                            <a:noFill/>
                          </a:ln>
                          <a:solidFill>
                            <a:schemeClr val="tx1"/>
                          </a:solidFill>
                          <a:effectLst/>
                          <a:latin typeface="Arial" charset="0"/>
                        </a:rPr>
                        <a:t>400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dirty="0"/>
                        <a:t>500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4"/>
                  </a:ext>
                </a:extLst>
              </a:tr>
              <a:tr h="370840">
                <a:tc>
                  <a:txBody>
                    <a:bodyPr/>
                    <a:lstStyle/>
                    <a:p>
                      <a:pPr algn="ctr"/>
                      <a:r>
                        <a:rPr lang="en-IN" sz="1600" i="1" dirty="0"/>
                        <a:t>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kumimoji="0" lang="en-US" sz="1600" b="0" i="0" u="none" strike="noStrike" cap="none" normalizeH="0" baseline="0" dirty="0">
                          <a:ln>
                            <a:noFill/>
                          </a:ln>
                          <a:solidFill>
                            <a:schemeClr val="tx1"/>
                          </a:solidFill>
                          <a:effectLst/>
                          <a:latin typeface="Arial" charset="0"/>
                        </a:rPr>
                        <a:t>300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dirty="0"/>
                        <a:t>550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5"/>
                  </a:ext>
                </a:extLst>
              </a:tr>
            </a:tbl>
          </a:graphicData>
        </a:graphic>
      </p:graphicFrame>
      <p:sp>
        <p:nvSpPr>
          <p:cNvPr id="28" name="Text Placeholder 3"/>
          <p:cNvSpPr>
            <a:spLocks noGrp="1"/>
          </p:cNvSpPr>
          <p:nvPr>
            <p:ph type="body" sz="quarter" idx="13"/>
          </p:nvPr>
        </p:nvSpPr>
        <p:spPr>
          <a:xfrm>
            <a:off x="685800" y="4953000"/>
            <a:ext cx="8001000" cy="1332016"/>
          </a:xfrm>
        </p:spPr>
        <p:txBody>
          <a:bodyPr/>
          <a:lstStyle/>
          <a:p>
            <a:pPr>
              <a:lnSpc>
                <a:spcPct val="105000"/>
              </a:lnSpc>
              <a:spcBef>
                <a:spcPts val="1800"/>
              </a:spcBef>
            </a:pPr>
            <a:r>
              <a:rPr lang="en-IN" altLang="en-US" sz="1400" dirty="0"/>
              <a:t>The ppf illustrates that the opportunity cost of corn production increases as we shift resources from wheat production to corn production. Moving from point </a:t>
            </a:r>
            <a:r>
              <a:rPr lang="en-IN" altLang="en-US" sz="1400" i="1" dirty="0"/>
              <a:t>E</a:t>
            </a:r>
            <a:r>
              <a:rPr lang="en-IN" altLang="en-US" sz="1400" dirty="0"/>
              <a:t> to </a:t>
            </a:r>
            <a:r>
              <a:rPr lang="en-IN" altLang="en-US" sz="1400" i="1" dirty="0"/>
              <a:t>D</a:t>
            </a:r>
            <a:r>
              <a:rPr lang="en-IN" altLang="en-US" sz="1400" dirty="0"/>
              <a:t>, we get an additional 100 million bushels of corn at a cost of 50 million bushels of wheat. </a:t>
            </a:r>
          </a:p>
          <a:p>
            <a:pPr>
              <a:lnSpc>
                <a:spcPct val="105000"/>
              </a:lnSpc>
              <a:spcBef>
                <a:spcPts val="1800"/>
              </a:spcBef>
            </a:pPr>
            <a:r>
              <a:rPr lang="en-IN" altLang="en-US" sz="1400" dirty="0"/>
              <a:t>Moving from point </a:t>
            </a:r>
            <a:r>
              <a:rPr lang="en-IN" altLang="en-US" sz="1400" i="1" dirty="0"/>
              <a:t>B</a:t>
            </a:r>
            <a:r>
              <a:rPr lang="en-IN" altLang="en-US" sz="1400" dirty="0"/>
              <a:t> to </a:t>
            </a:r>
            <a:r>
              <a:rPr lang="en-IN" altLang="en-US" sz="1400" i="1" dirty="0"/>
              <a:t>A</a:t>
            </a:r>
            <a:r>
              <a:rPr lang="en-IN" altLang="en-US" sz="1400" dirty="0"/>
              <a:t>, we get only 50 million bushels of corn at a cost of 100 million bushels of wheat. The </a:t>
            </a:r>
            <a:r>
              <a:rPr lang="en-IN" altLang="en-US" sz="1400" i="1" dirty="0"/>
              <a:t>cost per bushel </a:t>
            </a:r>
            <a:r>
              <a:rPr lang="en-IN" altLang="en-US" sz="1400" dirty="0"/>
              <a:t>of corn—measured in lost wheat—has increased.</a:t>
            </a:r>
          </a:p>
        </p:txBody>
      </p:sp>
    </p:spTree>
    <p:extLst>
      <p:ext uri="{BB962C8B-B14F-4D97-AF65-F5344CB8AC3E}">
        <p14:creationId xmlns:p14="http://schemas.microsoft.com/office/powerpoint/2010/main" val="3414423440"/>
      </p:ext>
    </p:extLst>
  </p:cSld>
  <p:clrMapOvr>
    <a:masterClrMapping/>
  </p:clrMapOvr>
  <mc:AlternateContent xmlns:mc="http://schemas.openxmlformats.org/markup-compatibility/2006" xmlns:p14="http://schemas.microsoft.com/office/powerpoint/2010/main">
    <mc:Choice Requires="p14">
      <p:transition spd="slow" p14:dur="2000" advTm="29906"/>
    </mc:Choice>
    <mc:Fallback xmlns="">
      <p:transition spd="slow" advTm="2990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a:spLocks noGrp="1"/>
          </p:cNvSpPr>
          <p:nvPr>
            <p:ph type="title"/>
          </p:nvPr>
        </p:nvSpPr>
        <p:spPr>
          <a:xfrm>
            <a:off x="381000" y="381000"/>
            <a:ext cx="8534400" cy="1486174"/>
          </a:xfrm>
        </p:spPr>
        <p:txBody>
          <a:bodyPr/>
          <a:lstStyle/>
          <a:p>
            <a:pPr marR="0" indent="0" fontAlgn="auto">
              <a:lnSpc>
                <a:spcPct val="150000"/>
              </a:lnSpc>
              <a:spcBef>
                <a:spcPts val="2400"/>
              </a:spcBef>
              <a:spcAft>
                <a:spcPts val="0"/>
              </a:spcAft>
              <a:buClrTx/>
              <a:buSzTx/>
              <a:tabLst/>
              <a:defRPr/>
            </a:pPr>
            <a:r>
              <a:rPr lang="en-IN" sz="3600" dirty="0">
                <a:solidFill>
                  <a:schemeClr val="bg1"/>
                </a:solidFill>
              </a:rPr>
              <a:t>The Production Possibility Frontier </a:t>
            </a:r>
            <a:r>
              <a:rPr lang="en-IN" sz="2000" i="1" dirty="0">
                <a:solidFill>
                  <a:schemeClr val="bg1"/>
                </a:solidFill>
              </a:rPr>
              <a:t>(3 of 7) </a:t>
            </a:r>
            <a:br>
              <a:rPr lang="en-IN" sz="2000" i="1" dirty="0">
                <a:solidFill>
                  <a:schemeClr val="bg1"/>
                </a:solidFill>
              </a:rPr>
            </a:br>
            <a:r>
              <a:rPr lang="en-IN" sz="2400" b="1" dirty="0">
                <a:solidFill>
                  <a:schemeClr val="tx1"/>
                </a:solidFill>
              </a:rPr>
              <a:t>The Law of Increasing Opportunity Cost</a:t>
            </a:r>
            <a:endParaRPr lang="en-IN" sz="2000" i="1" dirty="0">
              <a:solidFill>
                <a:schemeClr val="bg1"/>
              </a:solidFill>
            </a:endParaRPr>
          </a:p>
        </p:txBody>
      </p:sp>
      <p:sp>
        <p:nvSpPr>
          <p:cNvPr id="13" name="Title 1"/>
          <p:cNvSpPr txBox="1">
            <a:spLocks/>
          </p:cNvSpPr>
          <p:nvPr/>
        </p:nvSpPr>
        <p:spPr>
          <a:xfrm>
            <a:off x="457200" y="1698434"/>
            <a:ext cx="8229600" cy="560483"/>
          </a:xfrm>
          <a:prstGeom prst="rect">
            <a:avLst/>
          </a:prstGeom>
        </p:spPr>
        <p:txBody>
          <a:bodyPr vert="horz" lIns="0" tIns="0" rIns="0" bIns="0" rtlCol="0" anchor="t">
            <a:noAutofit/>
          </a:bodyPr>
          <a:lstStyle>
            <a:lvl1pPr algn="l" defTabSz="914400" rtl="0" eaLnBrk="1" latinLnBrk="0" hangingPunct="1">
              <a:lnSpc>
                <a:spcPct val="100000"/>
              </a:lnSpc>
              <a:spcBef>
                <a:spcPct val="0"/>
              </a:spcBef>
              <a:buNone/>
              <a:defRPr sz="2400" kern="1200">
                <a:solidFill>
                  <a:schemeClr val="tx1"/>
                </a:solidFill>
                <a:latin typeface="+mj-lt"/>
                <a:ea typeface="+mj-ea"/>
                <a:cs typeface="+mj-cs"/>
              </a:defRPr>
            </a:lvl1pPr>
          </a:lstStyle>
          <a:p>
            <a:endParaRPr lang="en-IN" sz="2000" b="1" dirty="0"/>
          </a:p>
          <a:p>
            <a:r>
              <a:rPr lang="en-IN" sz="2000" b="1" dirty="0"/>
              <a:t>FIGURE 2.5  Corn and Wheat Production in Ohio and Kansas </a:t>
            </a:r>
          </a:p>
        </p:txBody>
      </p:sp>
      <p:pic>
        <p:nvPicPr>
          <p:cNvPr id="5122" name="Picture 2" descr="An x-y graph presents corn and wheat production in Ohio and Kan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411413"/>
            <a:ext cx="3829050" cy="345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ext Placeholder 3"/>
          <p:cNvSpPr>
            <a:spLocks noGrp="1"/>
          </p:cNvSpPr>
          <p:nvPr>
            <p:ph idx="1"/>
          </p:nvPr>
        </p:nvSpPr>
        <p:spPr>
          <a:xfrm>
            <a:off x="5334000" y="2895600"/>
            <a:ext cx="3352800" cy="3230563"/>
          </a:xfrm>
        </p:spPr>
        <p:txBody>
          <a:bodyPr/>
          <a:lstStyle/>
          <a:p>
            <a:pPr marL="0" indent="0">
              <a:lnSpc>
                <a:spcPct val="105000"/>
              </a:lnSpc>
              <a:buNone/>
            </a:pPr>
            <a:r>
              <a:rPr lang="en-IN" altLang="en-US" sz="1400" dirty="0"/>
              <a:t>The </a:t>
            </a:r>
            <a:r>
              <a:rPr lang="en-IN" altLang="en-US" sz="1400" dirty="0" err="1"/>
              <a:t>ppf</a:t>
            </a:r>
            <a:r>
              <a:rPr lang="en-IN" altLang="en-US" sz="1400" dirty="0"/>
              <a:t> illustrates that the opportunity cost of corn production increases as we shift resources from wheat production to corn production. Moving from point </a:t>
            </a:r>
            <a:r>
              <a:rPr lang="en-IN" altLang="en-US" sz="1400" i="1" dirty="0"/>
              <a:t>E</a:t>
            </a:r>
            <a:r>
              <a:rPr lang="en-IN" altLang="en-US" sz="1400" dirty="0"/>
              <a:t> to </a:t>
            </a:r>
            <a:r>
              <a:rPr lang="en-IN" altLang="en-US" sz="1400" i="1" dirty="0"/>
              <a:t>D</a:t>
            </a:r>
            <a:r>
              <a:rPr lang="en-IN" altLang="en-US" sz="1400" dirty="0"/>
              <a:t>, we get an additional 100 million bushels of corn at a cost of 50 million bushels of wheat. </a:t>
            </a:r>
          </a:p>
          <a:p>
            <a:pPr marL="0" indent="0">
              <a:lnSpc>
                <a:spcPct val="105000"/>
              </a:lnSpc>
              <a:buNone/>
            </a:pPr>
            <a:r>
              <a:rPr lang="en-IN" altLang="en-US" sz="1400" dirty="0"/>
              <a:t>Moving from point </a:t>
            </a:r>
            <a:r>
              <a:rPr lang="en-IN" altLang="en-US" sz="1400" i="1" dirty="0"/>
              <a:t>B</a:t>
            </a:r>
            <a:r>
              <a:rPr lang="en-IN" altLang="en-US" sz="1400" dirty="0"/>
              <a:t> to </a:t>
            </a:r>
            <a:r>
              <a:rPr lang="en-IN" altLang="en-US" sz="1400" i="1" dirty="0"/>
              <a:t>A</a:t>
            </a:r>
            <a:r>
              <a:rPr lang="en-IN" altLang="en-US" sz="1400" dirty="0"/>
              <a:t>, we get only 50 million bushels of corn at a cost of 100 million bushels of wheat. The cost per bushel of corn—measured in lost wheat—has increased.</a:t>
            </a:r>
          </a:p>
        </p:txBody>
      </p:sp>
    </p:spTree>
    <p:extLst>
      <p:ext uri="{BB962C8B-B14F-4D97-AF65-F5344CB8AC3E}">
        <p14:creationId xmlns:p14="http://schemas.microsoft.com/office/powerpoint/2010/main" val="3728889722"/>
      </p:ext>
    </p:extLst>
  </p:cSld>
  <p:clrMapOvr>
    <a:masterClrMapping/>
  </p:clrMapOvr>
  <mc:AlternateContent xmlns:mc="http://schemas.openxmlformats.org/markup-compatibility/2006" xmlns:p14="http://schemas.microsoft.com/office/powerpoint/2010/main">
    <mc:Choice Requires="p14">
      <p:transition spd="slow" p14:dur="2000" advTm="88573"/>
    </mc:Choice>
    <mc:Fallback xmlns="">
      <p:transition spd="slow" advTm="8857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305800" cy="855452"/>
          </a:xfrm>
        </p:spPr>
        <p:txBody>
          <a:bodyPr/>
          <a:lstStyle/>
          <a:p>
            <a:r>
              <a:rPr lang="en-IN" dirty="0"/>
              <a:t>The Production Possibility Frontier </a:t>
            </a:r>
            <a:r>
              <a:rPr lang="en-IN" sz="2000" i="1" dirty="0"/>
              <a:t>(4 of 7)</a:t>
            </a:r>
          </a:p>
        </p:txBody>
      </p:sp>
      <p:sp>
        <p:nvSpPr>
          <p:cNvPr id="3" name="Content Placeholder 2"/>
          <p:cNvSpPr>
            <a:spLocks noGrp="1"/>
          </p:cNvSpPr>
          <p:nvPr>
            <p:ph idx="1"/>
          </p:nvPr>
        </p:nvSpPr>
        <p:spPr/>
        <p:txBody>
          <a:bodyPr/>
          <a:lstStyle/>
          <a:p>
            <a:pPr marL="0" indent="0">
              <a:spcAft>
                <a:spcPct val="10000"/>
              </a:spcAft>
              <a:buClr>
                <a:srgbClr val="0070C0"/>
              </a:buClr>
              <a:buSzPct val="100000"/>
              <a:buNone/>
              <a:defRPr/>
            </a:pPr>
            <a:r>
              <a:rPr lang="en-IN" b="1" dirty="0"/>
              <a:t>Unemployment</a:t>
            </a:r>
          </a:p>
          <a:p>
            <a:pPr marL="256032" indent="-256032">
              <a:spcAft>
                <a:spcPct val="10000"/>
              </a:spcAft>
              <a:buClr>
                <a:srgbClr val="0070C0"/>
              </a:buClr>
              <a:buSzPct val="100000"/>
              <a:defRPr/>
            </a:pPr>
            <a:r>
              <a:rPr lang="en-IN" dirty="0"/>
              <a:t>During economic downturns or recessions, industrial plants run at less than their total capacity. </a:t>
            </a:r>
          </a:p>
          <a:p>
            <a:pPr marL="256032" indent="-256032">
              <a:spcAft>
                <a:spcPct val="10000"/>
              </a:spcAft>
              <a:buClr>
                <a:srgbClr val="0070C0"/>
              </a:buClr>
              <a:buSzPct val="100000"/>
              <a:defRPr/>
            </a:pPr>
            <a:r>
              <a:rPr lang="en-IN" dirty="0"/>
              <a:t>When there is unemployment of labor, we are not producing all that we can.</a:t>
            </a:r>
          </a:p>
        </p:txBody>
      </p:sp>
    </p:spTree>
    <p:extLst>
      <p:ext uri="{BB962C8B-B14F-4D97-AF65-F5344CB8AC3E}">
        <p14:creationId xmlns:p14="http://schemas.microsoft.com/office/powerpoint/2010/main" val="1824690707"/>
      </p:ext>
    </p:extLst>
  </p:cSld>
  <p:clrMapOvr>
    <a:masterClrMapping/>
  </p:clrMapOvr>
  <mc:AlternateContent xmlns:mc="http://schemas.openxmlformats.org/markup-compatibility/2006" xmlns:p14="http://schemas.microsoft.com/office/powerpoint/2010/main">
    <mc:Choice Requires="p14">
      <p:transition spd="slow" p14:dur="2000" advTm="55214"/>
    </mc:Choice>
    <mc:Fallback xmlns="">
      <p:transition spd="slow" advTm="5521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The Production Possibility Frontier </a:t>
            </a:r>
            <a:r>
              <a:rPr lang="en-IN" sz="2000" i="1" dirty="0"/>
              <a:t>(5 of 7)</a:t>
            </a:r>
          </a:p>
        </p:txBody>
      </p:sp>
      <p:sp>
        <p:nvSpPr>
          <p:cNvPr id="3" name="Content Placeholder 2"/>
          <p:cNvSpPr>
            <a:spLocks noGrp="1"/>
          </p:cNvSpPr>
          <p:nvPr>
            <p:ph idx="1"/>
          </p:nvPr>
        </p:nvSpPr>
        <p:spPr/>
        <p:txBody>
          <a:bodyPr/>
          <a:lstStyle/>
          <a:p>
            <a:pPr marL="0" indent="0">
              <a:spcAft>
                <a:spcPct val="10000"/>
              </a:spcAft>
              <a:buClr>
                <a:srgbClr val="0070C0"/>
              </a:buClr>
              <a:buSzPct val="100000"/>
              <a:buNone/>
              <a:defRPr/>
            </a:pPr>
            <a:r>
              <a:rPr lang="en-IN" b="1" dirty="0"/>
              <a:t>Inefficiency </a:t>
            </a:r>
          </a:p>
          <a:p>
            <a:pPr marL="256032" indent="-256032">
              <a:spcAft>
                <a:spcPct val="10000"/>
              </a:spcAft>
              <a:buClr>
                <a:srgbClr val="0070C0"/>
              </a:buClr>
              <a:buSzPct val="100000"/>
              <a:defRPr/>
            </a:pPr>
            <a:r>
              <a:rPr lang="en-IN" dirty="0"/>
              <a:t>Waste and mismanagement are the results of a firm operating below its potential.</a:t>
            </a:r>
          </a:p>
          <a:p>
            <a:pPr marL="256032" indent="-256032">
              <a:spcAft>
                <a:spcPct val="10000"/>
              </a:spcAft>
              <a:buClr>
                <a:srgbClr val="0070C0"/>
              </a:buClr>
              <a:buSzPct val="100000"/>
              <a:defRPr/>
            </a:pPr>
            <a:r>
              <a:rPr lang="en-IN" dirty="0"/>
              <a:t>Sometimes inefficiency results from mismanagement of the economy instead of mismanagement of individual private firms.</a:t>
            </a:r>
            <a:endParaRPr lang="en-IN" sz="2000" kern="0" dirty="0">
              <a:cs typeface="Times New Roman" pitchFamily="18" charset="0"/>
            </a:endParaRPr>
          </a:p>
        </p:txBody>
      </p:sp>
    </p:spTree>
    <p:extLst>
      <p:ext uri="{BB962C8B-B14F-4D97-AF65-F5344CB8AC3E}">
        <p14:creationId xmlns:p14="http://schemas.microsoft.com/office/powerpoint/2010/main" val="1833814492"/>
      </p:ext>
    </p:extLst>
  </p:cSld>
  <p:clrMapOvr>
    <a:masterClrMapping/>
  </p:clrMapOvr>
  <mc:AlternateContent xmlns:mc="http://schemas.openxmlformats.org/markup-compatibility/2006" xmlns:p14="http://schemas.microsoft.com/office/powerpoint/2010/main">
    <mc:Choice Requires="p14">
      <p:transition spd="slow" p14:dur="2000" advTm="82566"/>
    </mc:Choice>
    <mc:Fallback xmlns="">
      <p:transition spd="slow" advTm="825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a:spLocks noGrp="1"/>
          </p:cNvSpPr>
          <p:nvPr>
            <p:ph type="title"/>
          </p:nvPr>
        </p:nvSpPr>
        <p:spPr>
          <a:xfrm>
            <a:off x="457200" y="646220"/>
            <a:ext cx="8229600" cy="496780"/>
          </a:xfrm>
        </p:spPr>
        <p:txBody>
          <a:bodyPr/>
          <a:lstStyle/>
          <a:p>
            <a:r>
              <a:rPr lang="en-IN" sz="2000" b="1" dirty="0"/>
              <a:t>FIGURE 2.6  Inefficiency from Misallocation of Land in Farming</a:t>
            </a:r>
          </a:p>
        </p:txBody>
      </p:sp>
      <p:pic>
        <p:nvPicPr>
          <p:cNvPr id="7170" name="Picture 2" descr="An x-y graph presents inefficiency from misallocation of land in farm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3513" y="1447800"/>
            <a:ext cx="3736975"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ext Placeholder 3"/>
          <p:cNvSpPr>
            <a:spLocks noGrp="1"/>
          </p:cNvSpPr>
          <p:nvPr>
            <p:ph type="body" sz="quarter" idx="13"/>
          </p:nvPr>
        </p:nvSpPr>
        <p:spPr>
          <a:xfrm>
            <a:off x="457200" y="5562600"/>
            <a:ext cx="8229600" cy="499240"/>
          </a:xfrm>
        </p:spPr>
        <p:txBody>
          <a:bodyPr>
            <a:normAutofit/>
          </a:bodyPr>
          <a:lstStyle/>
          <a:p>
            <a:r>
              <a:rPr lang="en-US" sz="1400" dirty="0"/>
              <a:t>Inefficiency always results in a combination of production shown by a point inside the ppf, like point </a:t>
            </a:r>
            <a:r>
              <a:rPr lang="en-US" sz="1400" i="1" dirty="0"/>
              <a:t>A</a:t>
            </a:r>
            <a:r>
              <a:rPr lang="en-US" sz="1400" dirty="0"/>
              <a:t>. </a:t>
            </a:r>
          </a:p>
          <a:p>
            <a:r>
              <a:rPr lang="en-US" sz="1400" dirty="0"/>
              <a:t>Increasing efficiency will move production possibilities toward a point on the ppf, such as point </a:t>
            </a:r>
            <a:r>
              <a:rPr lang="en-US" sz="1400" i="1" dirty="0"/>
              <a:t>B</a:t>
            </a:r>
            <a:r>
              <a:rPr lang="en-US" sz="1400" dirty="0"/>
              <a:t>.</a:t>
            </a:r>
            <a:endParaRPr lang="en-IN" altLang="en-US" sz="1400" dirty="0"/>
          </a:p>
        </p:txBody>
      </p:sp>
    </p:spTree>
    <p:extLst>
      <p:ext uri="{BB962C8B-B14F-4D97-AF65-F5344CB8AC3E}">
        <p14:creationId xmlns:p14="http://schemas.microsoft.com/office/powerpoint/2010/main" val="2233452381"/>
      </p:ext>
    </p:extLst>
  </p:cSld>
  <p:clrMapOvr>
    <a:masterClrMapping/>
  </p:clrMapOvr>
  <mc:AlternateContent xmlns:mc="http://schemas.openxmlformats.org/markup-compatibility/2006" xmlns:p14="http://schemas.microsoft.com/office/powerpoint/2010/main">
    <mc:Choice Requires="p14">
      <p:transition spd="slow" p14:dur="2000" advTm="68234"/>
    </mc:Choice>
    <mc:Fallback xmlns="">
      <p:transition spd="slow" advTm="6823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39948"/>
            <a:ext cx="8305800" cy="703052"/>
          </a:xfrm>
        </p:spPr>
        <p:txBody>
          <a:bodyPr/>
          <a:lstStyle/>
          <a:p>
            <a:r>
              <a:rPr lang="en-IN" dirty="0"/>
              <a:t>The Production Possibility Frontier </a:t>
            </a:r>
            <a:r>
              <a:rPr lang="en-IN" sz="2000" i="1" dirty="0"/>
              <a:t>(6 of 7)</a:t>
            </a:r>
          </a:p>
        </p:txBody>
      </p:sp>
      <p:sp>
        <p:nvSpPr>
          <p:cNvPr id="3" name="Content Placeholder 2"/>
          <p:cNvSpPr>
            <a:spLocks noGrp="1"/>
          </p:cNvSpPr>
          <p:nvPr>
            <p:ph idx="1"/>
          </p:nvPr>
        </p:nvSpPr>
        <p:spPr/>
        <p:txBody>
          <a:bodyPr/>
          <a:lstStyle/>
          <a:p>
            <a:pPr marL="0" indent="0">
              <a:spcAft>
                <a:spcPct val="10000"/>
              </a:spcAft>
              <a:buClr>
                <a:srgbClr val="0070C0"/>
              </a:buClr>
              <a:buSzPct val="100000"/>
              <a:buNone/>
              <a:defRPr/>
            </a:pPr>
            <a:r>
              <a:rPr lang="en-IN" b="1" dirty="0"/>
              <a:t>The Efficient Mix of Output</a:t>
            </a:r>
          </a:p>
          <a:p>
            <a:pPr marL="256032" indent="-256032">
              <a:spcAft>
                <a:spcPct val="10000"/>
              </a:spcAft>
              <a:buClr>
                <a:srgbClr val="0070C0"/>
              </a:buClr>
              <a:buSzPct val="100000"/>
              <a:defRPr/>
            </a:pPr>
            <a:r>
              <a:rPr lang="en-IN" dirty="0"/>
              <a:t>To be efficient, an economy must produce what people want.</a:t>
            </a:r>
          </a:p>
          <a:p>
            <a:pPr marL="256032" indent="-256032">
              <a:spcAft>
                <a:spcPct val="10000"/>
              </a:spcAft>
              <a:buClr>
                <a:srgbClr val="0070C0"/>
              </a:buClr>
              <a:buSzPct val="100000"/>
              <a:defRPr/>
            </a:pPr>
            <a:r>
              <a:rPr lang="en-IN" dirty="0"/>
              <a:t>Output efficiency occurs when the economy is operating at the “right” point on the </a:t>
            </a:r>
            <a:r>
              <a:rPr lang="en-IN" dirty="0" err="1"/>
              <a:t>ppf</a:t>
            </a:r>
            <a:r>
              <a:rPr lang="en-IN" dirty="0"/>
              <a:t>.</a:t>
            </a:r>
            <a:endParaRPr lang="en-IN" sz="2200" kern="0" dirty="0">
              <a:cs typeface="Times New Roman" pitchFamily="18" charset="0"/>
            </a:endParaRPr>
          </a:p>
        </p:txBody>
      </p:sp>
    </p:spTree>
    <p:extLst>
      <p:ext uri="{BB962C8B-B14F-4D97-AF65-F5344CB8AC3E}">
        <p14:creationId xmlns:p14="http://schemas.microsoft.com/office/powerpoint/2010/main" val="4115759664"/>
      </p:ext>
    </p:extLst>
  </p:cSld>
  <p:clrMapOvr>
    <a:masterClrMapping/>
  </p:clrMapOvr>
  <mc:AlternateContent xmlns:mc="http://schemas.openxmlformats.org/markup-compatibility/2006" xmlns:p14="http://schemas.microsoft.com/office/powerpoint/2010/main">
    <mc:Choice Requires="p14">
      <p:transition spd="slow" p14:dur="2000" advTm="40477"/>
    </mc:Choice>
    <mc:Fallback xmlns="">
      <p:transition spd="slow" advTm="4047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The Production Possibility Frontier </a:t>
            </a:r>
            <a:r>
              <a:rPr lang="en-IN" sz="2000" i="1" dirty="0"/>
              <a:t>(7 of 7)</a:t>
            </a:r>
          </a:p>
        </p:txBody>
      </p:sp>
      <p:sp>
        <p:nvSpPr>
          <p:cNvPr id="3" name="Content Placeholder 2"/>
          <p:cNvSpPr>
            <a:spLocks noGrp="1"/>
          </p:cNvSpPr>
          <p:nvPr>
            <p:ph idx="1"/>
          </p:nvPr>
        </p:nvSpPr>
        <p:spPr/>
        <p:txBody>
          <a:bodyPr/>
          <a:lstStyle/>
          <a:p>
            <a:pPr marL="0" indent="0">
              <a:spcAft>
                <a:spcPct val="10000"/>
              </a:spcAft>
              <a:buClr>
                <a:srgbClr val="0070C0"/>
              </a:buClr>
              <a:buSzPct val="100000"/>
              <a:buNone/>
              <a:defRPr/>
            </a:pPr>
            <a:r>
              <a:rPr lang="en-IN" b="1" dirty="0"/>
              <a:t>Economic Growth</a:t>
            </a:r>
          </a:p>
          <a:p>
            <a:pPr marL="256032" indent="-256032">
              <a:spcAft>
                <a:spcPct val="10000"/>
              </a:spcAft>
              <a:buClr>
                <a:srgbClr val="0070C0"/>
              </a:buClr>
              <a:buSzPct val="100000"/>
              <a:defRPr/>
            </a:pPr>
            <a:r>
              <a:rPr lang="en-IN" b="1" dirty="0"/>
              <a:t>economic growth  </a:t>
            </a:r>
            <a:r>
              <a:rPr lang="en-IN" dirty="0"/>
              <a:t>An increase in the total output of an economy. Growth occurs when a society acquires new resources or when it learns to produce more using existing resources.</a:t>
            </a:r>
          </a:p>
          <a:p>
            <a:pPr marL="256032" indent="-256032">
              <a:spcAft>
                <a:spcPct val="10000"/>
              </a:spcAft>
              <a:buClr>
                <a:srgbClr val="0070C0"/>
              </a:buClr>
              <a:buSzPct val="100000"/>
              <a:defRPr/>
            </a:pPr>
            <a:r>
              <a:rPr lang="en-IN" dirty="0"/>
              <a:t>Growth shifts the ppf up and </a:t>
            </a:r>
            <a:r>
              <a:rPr lang="en-IN" dirty="0" smtClean="0"/>
              <a:t>to </a:t>
            </a:r>
            <a:r>
              <a:rPr lang="en-IN" dirty="0"/>
              <a:t>the right</a:t>
            </a:r>
            <a:r>
              <a:rPr lang="en-IN" dirty="0" smtClean="0"/>
              <a:t>.</a:t>
            </a:r>
          </a:p>
          <a:p>
            <a:pPr marL="256032" indent="-256032" algn="r" rtl="1">
              <a:spcAft>
                <a:spcPct val="10000"/>
              </a:spcAft>
              <a:buClr>
                <a:srgbClr val="0070C0"/>
              </a:buClr>
              <a:buSzPct val="100000"/>
              <a:defRPr/>
            </a:pPr>
            <a:r>
              <a:rPr lang="ar-JO" sz="2200" kern="0" dirty="0">
                <a:cs typeface="Times New Roman" pitchFamily="18" charset="0"/>
              </a:rPr>
              <a:t>النمو الاقتصادي هو زيادة في إجمالي الناتج الاقتصادي. ويحدث النمو عندما يكتسب المجتمع موارد جديدة أو عندما يتعلم كيفية إنتاج المزيد باستخدام الموارد المتاحة.</a:t>
            </a:r>
            <a:endParaRPr lang="en-IN" sz="2200" kern="0" dirty="0">
              <a:cs typeface="Times New Roman" pitchFamily="18" charset="0"/>
            </a:endParaRPr>
          </a:p>
        </p:txBody>
      </p:sp>
    </p:spTree>
    <p:extLst>
      <p:ext uri="{BB962C8B-B14F-4D97-AF65-F5344CB8AC3E}">
        <p14:creationId xmlns:p14="http://schemas.microsoft.com/office/powerpoint/2010/main" val="1532517085"/>
      </p:ext>
    </p:extLst>
  </p:cSld>
  <p:clrMapOvr>
    <a:masterClrMapping/>
  </p:clrMapOvr>
  <mc:AlternateContent xmlns:mc="http://schemas.openxmlformats.org/markup-compatibility/2006" xmlns:p14="http://schemas.microsoft.com/office/powerpoint/2010/main">
    <mc:Choice Requires="p14">
      <p:transition spd="slow" p14:dur="2000" advTm="67433"/>
    </mc:Choice>
    <mc:Fallback xmlns="">
      <p:transition spd="slow" advTm="6743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a:spLocks noGrp="1"/>
          </p:cNvSpPr>
          <p:nvPr>
            <p:ph type="title"/>
          </p:nvPr>
        </p:nvSpPr>
        <p:spPr>
          <a:xfrm>
            <a:off x="533399" y="685800"/>
            <a:ext cx="8185183" cy="533400"/>
          </a:xfrm>
        </p:spPr>
        <p:txBody>
          <a:bodyPr/>
          <a:lstStyle/>
          <a:p>
            <a:r>
              <a:rPr lang="en-IN" sz="2000" b="1" dirty="0"/>
              <a:t>FIGURE 2.7  Economic Growth Shifts the PPF Up and to the Right</a:t>
            </a:r>
          </a:p>
        </p:txBody>
      </p:sp>
      <p:pic>
        <p:nvPicPr>
          <p:cNvPr id="9218" name="Picture 2" descr="An x-y graph demonstrates how economic growth shifts the ppf up and to the righ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1338" y="1371600"/>
            <a:ext cx="2981325"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ext Placeholder 3"/>
          <p:cNvSpPr>
            <a:spLocks noGrp="1"/>
          </p:cNvSpPr>
          <p:nvPr>
            <p:ph type="body" sz="quarter" idx="13"/>
          </p:nvPr>
        </p:nvSpPr>
        <p:spPr>
          <a:xfrm>
            <a:off x="479884" y="5334000"/>
            <a:ext cx="8229600" cy="916856"/>
          </a:xfrm>
        </p:spPr>
        <p:txBody>
          <a:bodyPr/>
          <a:lstStyle/>
          <a:p>
            <a:pPr>
              <a:lnSpc>
                <a:spcPct val="105000"/>
              </a:lnSpc>
            </a:pPr>
            <a:r>
              <a:rPr lang="en-IN" altLang="en-US" sz="1400" dirty="0"/>
              <a:t>Productivity increases have enhanced the ability of the United States to produce both corn and wheat. </a:t>
            </a:r>
          </a:p>
          <a:p>
            <a:pPr>
              <a:lnSpc>
                <a:spcPct val="105000"/>
              </a:lnSpc>
            </a:pPr>
            <a:r>
              <a:rPr lang="en-IN" altLang="en-US" sz="1400" dirty="0"/>
              <a:t>As Table 2.2 shows, productivity increases were more dramatic for corn than for wheat. </a:t>
            </a:r>
          </a:p>
          <a:p>
            <a:pPr>
              <a:lnSpc>
                <a:spcPct val="105000"/>
              </a:lnSpc>
            </a:pPr>
            <a:r>
              <a:rPr lang="en-IN" altLang="en-US" sz="1400" dirty="0"/>
              <a:t>Thus, the shifts in the ppf were not parallel.</a:t>
            </a:r>
          </a:p>
        </p:txBody>
      </p:sp>
    </p:spTree>
    <p:extLst>
      <p:ext uri="{BB962C8B-B14F-4D97-AF65-F5344CB8AC3E}">
        <p14:creationId xmlns:p14="http://schemas.microsoft.com/office/powerpoint/2010/main" val="479072031"/>
      </p:ext>
    </p:extLst>
  </p:cSld>
  <p:clrMapOvr>
    <a:masterClrMapping/>
  </p:clrMapOvr>
  <mc:AlternateContent xmlns:mc="http://schemas.openxmlformats.org/markup-compatibility/2006" xmlns:p14="http://schemas.microsoft.com/office/powerpoint/2010/main">
    <mc:Choice Requires="p14">
      <p:transition spd="slow" p14:dur="2000" advTm="27389"/>
    </mc:Choice>
    <mc:Fallback xmlns="">
      <p:transition spd="slow" advTm="2738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a:spLocks noGrp="1"/>
          </p:cNvSpPr>
          <p:nvPr>
            <p:ph type="title"/>
          </p:nvPr>
        </p:nvSpPr>
        <p:spPr>
          <a:xfrm>
            <a:off x="457200" y="457200"/>
            <a:ext cx="8208818" cy="457200"/>
          </a:xfrm>
        </p:spPr>
        <p:txBody>
          <a:bodyPr/>
          <a:lstStyle/>
          <a:p>
            <a:r>
              <a:rPr lang="en-IN" sz="2000" b="1" dirty="0"/>
              <a:t>FIGURE 2.8</a:t>
            </a:r>
            <a:r>
              <a:rPr lang="en-IN" sz="2000" dirty="0"/>
              <a:t>  </a:t>
            </a:r>
            <a:r>
              <a:rPr lang="en-IN" sz="2000" b="1" dirty="0"/>
              <a:t>Capital Goods and Growth in Poor and Rich Countries</a:t>
            </a:r>
            <a:endParaRPr lang="en-IN" dirty="0"/>
          </a:p>
        </p:txBody>
      </p:sp>
      <p:pic>
        <p:nvPicPr>
          <p:cNvPr id="10242" name="Picture 2" descr="Four x-y graphs present capital goods and growth in poor and rich countr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63" y="1212850"/>
            <a:ext cx="5468937" cy="4730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ext Placeholder 3"/>
          <p:cNvSpPr>
            <a:spLocks noGrp="1"/>
          </p:cNvSpPr>
          <p:nvPr>
            <p:ph type="body" sz="quarter" idx="13"/>
          </p:nvPr>
        </p:nvSpPr>
        <p:spPr>
          <a:xfrm>
            <a:off x="6248400" y="2438400"/>
            <a:ext cx="2209800" cy="2690197"/>
          </a:xfrm>
        </p:spPr>
        <p:txBody>
          <a:bodyPr/>
          <a:lstStyle/>
          <a:p>
            <a:pPr>
              <a:lnSpc>
                <a:spcPct val="105000"/>
              </a:lnSpc>
              <a:spcBef>
                <a:spcPts val="1800"/>
              </a:spcBef>
            </a:pPr>
            <a:r>
              <a:rPr lang="en-IN" altLang="en-US" sz="1400" dirty="0"/>
              <a:t>Rich countries find it easier than poor countries to devote resources to the production of capital, and the more resources that flow into capital production, the faster the rate of economic growth. </a:t>
            </a:r>
          </a:p>
          <a:p>
            <a:pPr>
              <a:lnSpc>
                <a:spcPct val="105000"/>
              </a:lnSpc>
              <a:spcBef>
                <a:spcPts val="1800"/>
              </a:spcBef>
            </a:pPr>
            <a:r>
              <a:rPr lang="en-IN" altLang="en-US" sz="1400" dirty="0"/>
              <a:t>Thus, the gap between poor and rich countries has grown over time.</a:t>
            </a:r>
          </a:p>
        </p:txBody>
      </p:sp>
    </p:spTree>
    <p:extLst>
      <p:ext uri="{BB962C8B-B14F-4D97-AF65-F5344CB8AC3E}">
        <p14:creationId xmlns:p14="http://schemas.microsoft.com/office/powerpoint/2010/main" val="1701417007"/>
      </p:ext>
    </p:extLst>
  </p:cSld>
  <p:clrMapOvr>
    <a:masterClrMapping/>
  </p:clrMapOvr>
  <mc:AlternateContent xmlns:mc="http://schemas.openxmlformats.org/markup-compatibility/2006" xmlns:p14="http://schemas.microsoft.com/office/powerpoint/2010/main">
    <mc:Choice Requires="p14">
      <p:transition spd="slow" p14:dur="2000" advTm="192558"/>
    </mc:Choice>
    <mc:Fallback xmlns="">
      <p:transition spd="slow" advTm="19255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Economic Problem</a:t>
            </a:r>
          </a:p>
        </p:txBody>
      </p:sp>
      <p:sp>
        <p:nvSpPr>
          <p:cNvPr id="3" name="Content Placeholder 2"/>
          <p:cNvSpPr>
            <a:spLocks noGrp="1"/>
          </p:cNvSpPr>
          <p:nvPr>
            <p:ph idx="1"/>
          </p:nvPr>
        </p:nvSpPr>
        <p:spPr>
          <a:xfrm>
            <a:off x="457200" y="1600201"/>
            <a:ext cx="8229600" cy="3200400"/>
          </a:xfrm>
        </p:spPr>
        <p:txBody>
          <a:bodyPr/>
          <a:lstStyle/>
          <a:p>
            <a:r>
              <a:rPr lang="en-US" sz="2400" dirty="0"/>
              <a:t>Recall the three basic questions facing all economic systems:</a:t>
            </a:r>
          </a:p>
          <a:p>
            <a:pPr lvl="1"/>
            <a:r>
              <a:rPr lang="en-US" dirty="0"/>
              <a:t>What gets produced?</a:t>
            </a:r>
          </a:p>
          <a:p>
            <a:pPr lvl="1"/>
            <a:r>
              <a:rPr lang="en-US" dirty="0"/>
              <a:t>How is it produced?</a:t>
            </a:r>
          </a:p>
          <a:p>
            <a:pPr lvl="1"/>
            <a:r>
              <a:rPr lang="en-US" dirty="0"/>
              <a:t>Who gets it?</a:t>
            </a:r>
          </a:p>
          <a:p>
            <a:r>
              <a:rPr lang="en-US" sz="2400" dirty="0"/>
              <a:t>Given scarce resources, how do large, complex societies go about answering the three basic economic questions?</a:t>
            </a:r>
            <a:endParaRPr lang="en-US" sz="2600" dirty="0"/>
          </a:p>
        </p:txBody>
      </p:sp>
    </p:spTree>
    <p:extLst>
      <p:ext uri="{BB962C8B-B14F-4D97-AF65-F5344CB8AC3E}">
        <p14:creationId xmlns:p14="http://schemas.microsoft.com/office/powerpoint/2010/main" val="2854131777"/>
      </p:ext>
    </p:extLst>
  </p:cSld>
  <p:clrMapOvr>
    <a:masterClrMapping/>
  </p:clrMapOvr>
  <mc:AlternateContent xmlns:mc="http://schemas.openxmlformats.org/markup-compatibility/2006" xmlns:p14="http://schemas.microsoft.com/office/powerpoint/2010/main">
    <mc:Choice Requires="p14">
      <p:transition spd="slow" p14:dur="2000" advTm="3359"/>
    </mc:Choice>
    <mc:Fallback xmlns="">
      <p:transition spd="slow" advTm="335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Economic Systems and the Role of Government </a:t>
            </a:r>
            <a:r>
              <a:rPr lang="en-IN" sz="2000" i="1" dirty="0"/>
              <a:t>(1 of 7)</a:t>
            </a:r>
          </a:p>
        </p:txBody>
      </p:sp>
      <p:sp>
        <p:nvSpPr>
          <p:cNvPr id="3" name="Content Placeholder 2"/>
          <p:cNvSpPr>
            <a:spLocks noGrp="1"/>
          </p:cNvSpPr>
          <p:nvPr>
            <p:ph idx="1"/>
          </p:nvPr>
        </p:nvSpPr>
        <p:spPr/>
        <p:txBody>
          <a:bodyPr/>
          <a:lstStyle/>
          <a:p>
            <a:pPr marL="0" indent="0">
              <a:spcAft>
                <a:spcPct val="10000"/>
              </a:spcAft>
              <a:buClr>
                <a:srgbClr val="0070C0"/>
              </a:buClr>
              <a:buSzPct val="100000"/>
              <a:buNone/>
              <a:defRPr/>
            </a:pPr>
            <a:r>
              <a:rPr lang="en-IN" sz="1800" b="1" dirty="0"/>
              <a:t>Command Economies</a:t>
            </a:r>
          </a:p>
          <a:p>
            <a:pPr marL="256032" indent="-256032">
              <a:spcAft>
                <a:spcPct val="10000"/>
              </a:spcAft>
              <a:buClr>
                <a:srgbClr val="0070C0"/>
              </a:buClr>
              <a:buSzPct val="100000"/>
              <a:defRPr/>
            </a:pPr>
            <a:r>
              <a:rPr lang="en-IN" sz="1800" b="1" dirty="0"/>
              <a:t>command economy  </a:t>
            </a:r>
            <a:r>
              <a:rPr lang="en-IN" sz="1800" dirty="0"/>
              <a:t>An economy in which a central government either directly or indirectly sets output targets, incomes, and prices</a:t>
            </a:r>
            <a:r>
              <a:rPr lang="en-IN" sz="1800" dirty="0" smtClean="0"/>
              <a:t>.</a:t>
            </a:r>
          </a:p>
          <a:p>
            <a:pPr marL="256032" indent="-256032" algn="r" rtl="1">
              <a:spcAft>
                <a:spcPct val="10000"/>
              </a:spcAft>
              <a:buClr>
                <a:srgbClr val="0070C0"/>
              </a:buClr>
              <a:buSzPct val="100000"/>
              <a:defRPr/>
            </a:pPr>
            <a:r>
              <a:rPr lang="ar-JO" sz="1800" dirty="0" smtClean="0"/>
              <a:t> </a:t>
            </a:r>
            <a:r>
              <a:rPr lang="ar-JO" sz="1800" dirty="0"/>
              <a:t>الاقتصاد الموجه: اقتصاد تحدد فيه </a:t>
            </a:r>
            <a:r>
              <a:rPr lang="ar-JO" sz="1800" dirty="0" smtClean="0"/>
              <a:t>الحكومة </a:t>
            </a:r>
            <a:r>
              <a:rPr lang="ar-JO" sz="1800" dirty="0"/>
              <a:t>المركزية، بشكل مباشر أو غير مباشر، أهداف الإنتاج والدخول والأسعار</a:t>
            </a:r>
            <a:r>
              <a:rPr lang="ar-JO" sz="1800" dirty="0" smtClean="0"/>
              <a:t>.</a:t>
            </a:r>
            <a:endParaRPr lang="en-IN" sz="1800" dirty="0"/>
          </a:p>
          <a:p>
            <a:pPr marL="0" indent="0">
              <a:spcAft>
                <a:spcPct val="10000"/>
              </a:spcAft>
              <a:buClr>
                <a:srgbClr val="0070C0"/>
              </a:buClr>
              <a:buSzPct val="100000"/>
              <a:buNone/>
              <a:defRPr/>
            </a:pPr>
            <a:r>
              <a:rPr lang="en-IN" sz="1800" b="1" dirty="0"/>
              <a:t>Laissez-Faire Economies: The Free Market</a:t>
            </a:r>
          </a:p>
          <a:p>
            <a:pPr marL="256032" indent="-256032">
              <a:spcAft>
                <a:spcPct val="10000"/>
              </a:spcAft>
              <a:buClr>
                <a:srgbClr val="0070C0"/>
              </a:buClr>
              <a:buSzPct val="100000"/>
              <a:defRPr/>
            </a:pPr>
            <a:r>
              <a:rPr lang="en-IN" sz="1800" b="1" dirty="0"/>
              <a:t>laissez-faire economy  </a:t>
            </a:r>
            <a:r>
              <a:rPr lang="en-IN" sz="1800" dirty="0"/>
              <a:t>Literally from the French: “allow [them] to do.” An economy in which individual people and firms pursue their own self-interest without any central direction or </a:t>
            </a:r>
            <a:r>
              <a:rPr lang="en-IN" sz="1800" dirty="0" err="1" smtClean="0"/>
              <a:t>regulationn</a:t>
            </a:r>
            <a:r>
              <a:rPr lang="en-IN" sz="1800" dirty="0" smtClean="0"/>
              <a:t>.</a:t>
            </a:r>
          </a:p>
          <a:p>
            <a:pPr marL="256032" indent="-256032" algn="r" rtl="1">
              <a:spcAft>
                <a:spcPct val="10000"/>
              </a:spcAft>
              <a:buClr>
                <a:srgbClr val="0070C0"/>
              </a:buClr>
              <a:buSzPct val="100000"/>
              <a:defRPr/>
            </a:pPr>
            <a:r>
              <a:rPr lang="ar-JO" sz="2000" dirty="0"/>
              <a:t>اقتصاد السوق الحر: مصطلح فرنسي الأصل يعني "دعهم يفعلون". اقتصاد يسعى فيه الأفراد والشركات لتحقيق مصالحهم الذاتية دون أي توجيه أو تنظيم مركزي.</a:t>
            </a:r>
            <a:endParaRPr lang="en-IN" sz="2000" dirty="0"/>
          </a:p>
        </p:txBody>
      </p:sp>
    </p:spTree>
    <p:extLst>
      <p:ext uri="{BB962C8B-B14F-4D97-AF65-F5344CB8AC3E}">
        <p14:creationId xmlns:p14="http://schemas.microsoft.com/office/powerpoint/2010/main" val="847599968"/>
      </p:ext>
    </p:extLst>
  </p:cSld>
  <p:clrMapOvr>
    <a:masterClrMapping/>
  </p:clrMapOvr>
  <mc:AlternateContent xmlns:mc="http://schemas.openxmlformats.org/markup-compatibility/2006" xmlns:p14="http://schemas.microsoft.com/office/powerpoint/2010/main">
    <mc:Choice Requires="p14">
      <p:transition spd="slow" p14:dur="2000" advTm="5436"/>
    </mc:Choice>
    <mc:Fallback xmlns="">
      <p:transition spd="slow" advTm="543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Economic Systems and the Role of Government </a:t>
            </a:r>
            <a:r>
              <a:rPr lang="en-IN" sz="2000" i="1" dirty="0"/>
              <a:t>(2 of 7)</a:t>
            </a:r>
          </a:p>
        </p:txBody>
      </p:sp>
      <p:sp>
        <p:nvSpPr>
          <p:cNvPr id="3" name="Content Placeholder 2"/>
          <p:cNvSpPr>
            <a:spLocks noGrp="1"/>
          </p:cNvSpPr>
          <p:nvPr>
            <p:ph idx="1"/>
          </p:nvPr>
        </p:nvSpPr>
        <p:spPr/>
        <p:txBody>
          <a:bodyPr/>
          <a:lstStyle/>
          <a:p>
            <a:pPr marL="256032" indent="-256032">
              <a:spcAft>
                <a:spcPct val="10000"/>
              </a:spcAft>
              <a:buClr>
                <a:srgbClr val="0070C0"/>
              </a:buClr>
              <a:buSzPct val="100000"/>
              <a:defRPr/>
            </a:pPr>
            <a:r>
              <a:rPr lang="en-IN" b="1" dirty="0"/>
              <a:t>market</a:t>
            </a:r>
            <a:r>
              <a:rPr lang="en-IN" dirty="0"/>
              <a:t>  The institution through which </a:t>
            </a:r>
            <a:r>
              <a:rPr lang="en-IN" b="1" dirty="0">
                <a:solidFill>
                  <a:srgbClr val="FF0000"/>
                </a:solidFill>
              </a:rPr>
              <a:t>buyers</a:t>
            </a:r>
            <a:r>
              <a:rPr lang="en-IN" dirty="0">
                <a:solidFill>
                  <a:srgbClr val="FF0000"/>
                </a:solidFill>
              </a:rPr>
              <a:t> </a:t>
            </a:r>
            <a:r>
              <a:rPr lang="en-IN" dirty="0"/>
              <a:t>and </a:t>
            </a:r>
            <a:r>
              <a:rPr lang="en-IN" b="1" dirty="0">
                <a:solidFill>
                  <a:srgbClr val="FF0000"/>
                </a:solidFill>
              </a:rPr>
              <a:t>sellers</a:t>
            </a:r>
            <a:r>
              <a:rPr lang="en-IN" dirty="0"/>
              <a:t> interact and engage in </a:t>
            </a:r>
            <a:r>
              <a:rPr lang="en-IN" b="1" dirty="0">
                <a:solidFill>
                  <a:srgbClr val="FF0000"/>
                </a:solidFill>
              </a:rPr>
              <a:t>exchange</a:t>
            </a:r>
            <a:r>
              <a:rPr lang="en-IN" dirty="0"/>
              <a:t>.</a:t>
            </a:r>
          </a:p>
          <a:p>
            <a:pPr marL="256032" indent="-256032">
              <a:spcAft>
                <a:spcPct val="10000"/>
              </a:spcAft>
              <a:buClr>
                <a:srgbClr val="0070C0"/>
              </a:buClr>
              <a:buSzPct val="100000"/>
              <a:defRPr/>
            </a:pPr>
            <a:r>
              <a:rPr lang="en-IN" dirty="0"/>
              <a:t>Some markets are simple and others are complex, </a:t>
            </a:r>
            <a:r>
              <a:rPr lang="en-IN" b="1" dirty="0">
                <a:solidFill>
                  <a:srgbClr val="FF0000"/>
                </a:solidFill>
              </a:rPr>
              <a:t>but they all involve buyers and sellers engaging in exchange</a:t>
            </a:r>
            <a:r>
              <a:rPr lang="en-IN" dirty="0"/>
              <a:t>. </a:t>
            </a:r>
          </a:p>
          <a:p>
            <a:pPr marL="256032" indent="-256032">
              <a:spcAft>
                <a:spcPct val="10000"/>
              </a:spcAft>
              <a:buClr>
                <a:srgbClr val="0070C0"/>
              </a:buClr>
              <a:buSzPct val="100000"/>
              <a:defRPr/>
            </a:pPr>
            <a:r>
              <a:rPr lang="en-IN" dirty="0"/>
              <a:t>The </a:t>
            </a:r>
            <a:r>
              <a:rPr lang="en-US" dirty="0"/>
              <a:t>behavior</a:t>
            </a:r>
            <a:r>
              <a:rPr lang="en-IN" dirty="0"/>
              <a:t> of buyers and sellers in a laissez-faire economy determines what gets produced, how it is produced, and who gets it.</a:t>
            </a:r>
          </a:p>
        </p:txBody>
      </p:sp>
    </p:spTree>
    <p:extLst>
      <p:ext uri="{BB962C8B-B14F-4D97-AF65-F5344CB8AC3E}">
        <p14:creationId xmlns:p14="http://schemas.microsoft.com/office/powerpoint/2010/main" val="10192812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Economic Systems and the Role of Government </a:t>
            </a:r>
            <a:r>
              <a:rPr lang="en-IN" sz="2000" i="1" dirty="0"/>
              <a:t>(3 of 7)</a:t>
            </a:r>
            <a:endParaRPr lang="en-IN" sz="2000" dirty="0"/>
          </a:p>
        </p:txBody>
      </p:sp>
      <p:sp>
        <p:nvSpPr>
          <p:cNvPr id="3" name="Content Placeholder 2"/>
          <p:cNvSpPr>
            <a:spLocks noGrp="1"/>
          </p:cNvSpPr>
          <p:nvPr>
            <p:ph idx="1"/>
          </p:nvPr>
        </p:nvSpPr>
        <p:spPr>
          <a:xfrm>
            <a:off x="457200" y="1600201"/>
            <a:ext cx="8229600" cy="2971800"/>
          </a:xfrm>
        </p:spPr>
        <p:txBody>
          <a:bodyPr/>
          <a:lstStyle/>
          <a:p>
            <a:pPr marL="0" indent="0">
              <a:spcAft>
                <a:spcPct val="10000"/>
              </a:spcAft>
              <a:buClr>
                <a:srgbClr val="0070C0"/>
              </a:buClr>
              <a:buSzPct val="100000"/>
              <a:buNone/>
              <a:defRPr/>
            </a:pPr>
            <a:r>
              <a:rPr lang="en-IN" b="1" dirty="0"/>
              <a:t>Consumer Sovereignty</a:t>
            </a:r>
          </a:p>
          <a:p>
            <a:pPr marL="256032" indent="-256032">
              <a:spcAft>
                <a:spcPct val="10000"/>
              </a:spcAft>
              <a:buClr>
                <a:srgbClr val="0070C0"/>
              </a:buClr>
              <a:buSzPct val="100000"/>
              <a:defRPr/>
            </a:pPr>
            <a:r>
              <a:rPr lang="en-IN" b="1" dirty="0"/>
              <a:t>consumer sovereignty  </a:t>
            </a:r>
            <a:r>
              <a:rPr lang="en-IN" dirty="0"/>
              <a:t>The idea that consumers ultimately dictate what will be produced (or not produced) </a:t>
            </a:r>
            <a:r>
              <a:rPr lang="en-IN" b="1" dirty="0">
                <a:solidFill>
                  <a:srgbClr val="FF0000"/>
                </a:solidFill>
              </a:rPr>
              <a:t>by choosing what to purchase (and what not to purchase).</a:t>
            </a:r>
          </a:p>
          <a:p>
            <a:pPr marL="256032" indent="-256032">
              <a:spcAft>
                <a:spcPct val="10000"/>
              </a:spcAft>
              <a:buClr>
                <a:srgbClr val="0070C0"/>
              </a:buClr>
              <a:buSzPct val="100000"/>
              <a:defRPr/>
            </a:pPr>
            <a:r>
              <a:rPr lang="en-IN" dirty="0"/>
              <a:t>The mix of output is dictated by consumers who “vote” by buying or not buying.</a:t>
            </a:r>
            <a:endParaRPr lang="en-IN" sz="2000" kern="0" dirty="0">
              <a:cs typeface="Times New Roman" pitchFamily="18" charset="0"/>
            </a:endParaRPr>
          </a:p>
        </p:txBody>
      </p:sp>
      <p:sp>
        <p:nvSpPr>
          <p:cNvPr id="4" name="Rectangle 3"/>
          <p:cNvSpPr/>
          <p:nvPr/>
        </p:nvSpPr>
        <p:spPr>
          <a:xfrm>
            <a:off x="533400" y="4800600"/>
            <a:ext cx="8305800" cy="923330"/>
          </a:xfrm>
          <a:prstGeom prst="rect">
            <a:avLst/>
          </a:prstGeom>
        </p:spPr>
        <p:txBody>
          <a:bodyPr wrap="square">
            <a:spAutoFit/>
          </a:bodyPr>
          <a:lstStyle/>
          <a:p>
            <a:pPr algn="r" rtl="1"/>
            <a:r>
              <a:rPr lang="en-US" dirty="0" err="1"/>
              <a:t>سيادة</a:t>
            </a:r>
            <a:r>
              <a:rPr lang="en-US" dirty="0"/>
              <a:t> </a:t>
            </a:r>
            <a:r>
              <a:rPr lang="en-US" dirty="0" err="1"/>
              <a:t>المستهلك</a:t>
            </a:r>
            <a:r>
              <a:rPr lang="en-US" dirty="0"/>
              <a:t>: </a:t>
            </a:r>
            <a:r>
              <a:rPr lang="en-US" dirty="0" err="1"/>
              <a:t>هي</a:t>
            </a:r>
            <a:r>
              <a:rPr lang="en-US" dirty="0"/>
              <a:t> </a:t>
            </a:r>
            <a:r>
              <a:rPr lang="en-US" dirty="0" err="1"/>
              <a:t>فكرة</a:t>
            </a:r>
            <a:r>
              <a:rPr lang="en-US" dirty="0"/>
              <a:t> </a:t>
            </a:r>
            <a:r>
              <a:rPr lang="en-US" dirty="0" err="1"/>
              <a:t>أن</a:t>
            </a:r>
            <a:r>
              <a:rPr lang="en-US" dirty="0"/>
              <a:t> </a:t>
            </a:r>
            <a:r>
              <a:rPr lang="en-US" dirty="0" err="1"/>
              <a:t>المستهلكين</a:t>
            </a:r>
            <a:r>
              <a:rPr lang="en-US" dirty="0"/>
              <a:t> </a:t>
            </a:r>
            <a:r>
              <a:rPr lang="en-US" dirty="0" err="1"/>
              <a:t>هم</a:t>
            </a:r>
            <a:r>
              <a:rPr lang="en-US" dirty="0"/>
              <a:t> </a:t>
            </a:r>
            <a:r>
              <a:rPr lang="en-US" dirty="0" err="1"/>
              <a:t>من</a:t>
            </a:r>
            <a:r>
              <a:rPr lang="en-US" dirty="0"/>
              <a:t> </a:t>
            </a:r>
            <a:r>
              <a:rPr lang="en-US" dirty="0" err="1"/>
              <a:t>يحددون</a:t>
            </a:r>
            <a:r>
              <a:rPr lang="en-US" dirty="0"/>
              <a:t> </a:t>
            </a:r>
            <a:r>
              <a:rPr lang="en-US" dirty="0" err="1"/>
              <a:t>في</a:t>
            </a:r>
            <a:r>
              <a:rPr lang="en-US" dirty="0"/>
              <a:t> </a:t>
            </a:r>
            <a:r>
              <a:rPr lang="en-US" dirty="0" err="1"/>
              <a:t>نهاية</a:t>
            </a:r>
            <a:r>
              <a:rPr lang="en-US" dirty="0"/>
              <a:t> </a:t>
            </a:r>
            <a:r>
              <a:rPr lang="en-US" dirty="0" err="1"/>
              <a:t>المطاف</a:t>
            </a:r>
            <a:r>
              <a:rPr lang="en-US" dirty="0"/>
              <a:t> </a:t>
            </a:r>
            <a:r>
              <a:rPr lang="en-US" dirty="0" err="1"/>
              <a:t>ما</a:t>
            </a:r>
            <a:r>
              <a:rPr lang="en-US" dirty="0"/>
              <a:t> </a:t>
            </a:r>
            <a:r>
              <a:rPr lang="en-US" dirty="0" err="1"/>
              <a:t>يُنتج</a:t>
            </a:r>
            <a:r>
              <a:rPr lang="en-US" dirty="0"/>
              <a:t> </a:t>
            </a:r>
            <a:r>
              <a:rPr lang="en-US" dirty="0" err="1" smtClean="0"/>
              <a:t>أو</a:t>
            </a:r>
            <a:r>
              <a:rPr lang="en-US" dirty="0" smtClean="0"/>
              <a:t> </a:t>
            </a:r>
            <a:r>
              <a:rPr lang="en-US" dirty="0" err="1"/>
              <a:t>لا</a:t>
            </a:r>
            <a:r>
              <a:rPr lang="en-US" dirty="0"/>
              <a:t> </a:t>
            </a:r>
            <a:r>
              <a:rPr lang="en-US" dirty="0" err="1" smtClean="0"/>
              <a:t>يُنتج</a:t>
            </a:r>
            <a:r>
              <a:rPr lang="en-US" dirty="0" smtClean="0"/>
              <a:t> </a:t>
            </a:r>
            <a:r>
              <a:rPr lang="en-US" dirty="0" err="1"/>
              <a:t>من</a:t>
            </a:r>
            <a:r>
              <a:rPr lang="en-US" dirty="0"/>
              <a:t> </a:t>
            </a:r>
            <a:r>
              <a:rPr lang="en-US" dirty="0" err="1"/>
              <a:t>خلال</a:t>
            </a:r>
            <a:r>
              <a:rPr lang="en-US" dirty="0"/>
              <a:t> </a:t>
            </a:r>
            <a:r>
              <a:rPr lang="en-US" dirty="0" err="1"/>
              <a:t>اختيار</a:t>
            </a:r>
            <a:r>
              <a:rPr lang="en-US" dirty="0"/>
              <a:t> </a:t>
            </a:r>
            <a:r>
              <a:rPr lang="en-US" dirty="0" err="1"/>
              <a:t>ما</a:t>
            </a:r>
            <a:r>
              <a:rPr lang="en-US" dirty="0"/>
              <a:t> </a:t>
            </a:r>
            <a:r>
              <a:rPr lang="en-US" dirty="0" err="1" smtClean="0"/>
              <a:t>يشترونه</a:t>
            </a:r>
            <a:r>
              <a:rPr lang="en-US" dirty="0" smtClean="0"/>
              <a:t> </a:t>
            </a:r>
            <a:r>
              <a:rPr lang="en-US" dirty="0" err="1" smtClean="0"/>
              <a:t>وما</a:t>
            </a:r>
            <a:r>
              <a:rPr lang="en-US" dirty="0" smtClean="0"/>
              <a:t> </a:t>
            </a:r>
            <a:r>
              <a:rPr lang="en-US" dirty="0" err="1"/>
              <a:t>لا</a:t>
            </a:r>
            <a:r>
              <a:rPr lang="en-US" dirty="0"/>
              <a:t> </a:t>
            </a:r>
            <a:r>
              <a:rPr lang="en-US" dirty="0" err="1" smtClean="0"/>
              <a:t>يشترونه</a:t>
            </a:r>
            <a:r>
              <a:rPr lang="en-US" dirty="0" smtClean="0"/>
              <a:t>.</a:t>
            </a:r>
          </a:p>
          <a:p>
            <a:pPr algn="r" rtl="1"/>
            <a:r>
              <a:rPr lang="en-US" dirty="0" smtClean="0"/>
              <a:t>.</a:t>
            </a:r>
            <a:r>
              <a:rPr lang="en-US" dirty="0" err="1"/>
              <a:t>يُحدد</a:t>
            </a:r>
            <a:r>
              <a:rPr lang="en-US" dirty="0"/>
              <a:t> </a:t>
            </a:r>
            <a:r>
              <a:rPr lang="en-US" dirty="0" err="1"/>
              <a:t>المستهلكون</a:t>
            </a:r>
            <a:r>
              <a:rPr lang="en-US" dirty="0"/>
              <a:t> </a:t>
            </a:r>
            <a:r>
              <a:rPr lang="en-US" dirty="0" err="1"/>
              <a:t>مزيج</a:t>
            </a:r>
            <a:r>
              <a:rPr lang="en-US" dirty="0"/>
              <a:t> </a:t>
            </a:r>
            <a:r>
              <a:rPr lang="en-US" dirty="0" err="1"/>
              <a:t>المنتجات</a:t>
            </a:r>
            <a:r>
              <a:rPr lang="en-US" dirty="0"/>
              <a:t> </a:t>
            </a:r>
            <a:r>
              <a:rPr lang="en-US" dirty="0" err="1"/>
              <a:t>من</a:t>
            </a:r>
            <a:r>
              <a:rPr lang="en-US" dirty="0"/>
              <a:t> </a:t>
            </a:r>
            <a:r>
              <a:rPr lang="en-US" dirty="0" err="1"/>
              <a:t>خلال</a:t>
            </a:r>
            <a:r>
              <a:rPr lang="en-US" dirty="0"/>
              <a:t> "</a:t>
            </a:r>
            <a:r>
              <a:rPr lang="en-US" dirty="0" err="1"/>
              <a:t>تصويتهم</a:t>
            </a:r>
            <a:r>
              <a:rPr lang="en-US" dirty="0"/>
              <a:t>" </a:t>
            </a:r>
            <a:r>
              <a:rPr lang="en-US" dirty="0" err="1"/>
              <a:t>بالشراء</a:t>
            </a:r>
            <a:r>
              <a:rPr lang="en-US" dirty="0"/>
              <a:t> </a:t>
            </a:r>
            <a:r>
              <a:rPr lang="en-US" dirty="0" err="1"/>
              <a:t>أو</a:t>
            </a:r>
            <a:r>
              <a:rPr lang="en-US" dirty="0"/>
              <a:t> </a:t>
            </a:r>
            <a:r>
              <a:rPr lang="en-US" dirty="0" err="1"/>
              <a:t>الامتناع</a:t>
            </a:r>
            <a:r>
              <a:rPr lang="en-US" dirty="0"/>
              <a:t> </a:t>
            </a:r>
            <a:r>
              <a:rPr lang="en-US" dirty="0" err="1"/>
              <a:t>عن</a:t>
            </a:r>
            <a:r>
              <a:rPr lang="en-US" dirty="0"/>
              <a:t> </a:t>
            </a:r>
            <a:r>
              <a:rPr lang="en-US" dirty="0" err="1"/>
              <a:t>الشراء</a:t>
            </a:r>
            <a:r>
              <a:rPr lang="en-US" dirty="0"/>
              <a:t>.</a:t>
            </a:r>
          </a:p>
        </p:txBody>
      </p:sp>
    </p:spTree>
    <p:extLst>
      <p:ext uri="{BB962C8B-B14F-4D97-AF65-F5344CB8AC3E}">
        <p14:creationId xmlns:p14="http://schemas.microsoft.com/office/powerpoint/2010/main" val="17832389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spcAft>
                <a:spcPct val="10000"/>
              </a:spcAft>
              <a:buClr>
                <a:srgbClr val="0070C0"/>
              </a:buClr>
              <a:buSzPct val="100000"/>
              <a:defRPr/>
            </a:pPr>
            <a:r>
              <a:rPr lang="en-IN" dirty="0"/>
              <a:t>Economic Systems and the Role of Government </a:t>
            </a:r>
            <a:r>
              <a:rPr lang="en-IN" sz="2000" i="1" dirty="0"/>
              <a:t>(4 of 7)</a:t>
            </a:r>
            <a:endParaRPr lang="en-IN" sz="2000" dirty="0"/>
          </a:p>
        </p:txBody>
      </p:sp>
      <p:sp>
        <p:nvSpPr>
          <p:cNvPr id="3" name="Content Placeholder 2"/>
          <p:cNvSpPr>
            <a:spLocks noGrp="1"/>
          </p:cNvSpPr>
          <p:nvPr>
            <p:ph idx="1"/>
          </p:nvPr>
        </p:nvSpPr>
        <p:spPr>
          <a:xfrm>
            <a:off x="457200" y="1600201"/>
            <a:ext cx="8229600" cy="2590800"/>
          </a:xfrm>
        </p:spPr>
        <p:txBody>
          <a:bodyPr/>
          <a:lstStyle/>
          <a:p>
            <a:pPr marL="0" indent="0">
              <a:spcAft>
                <a:spcPct val="10000"/>
              </a:spcAft>
              <a:buClr>
                <a:srgbClr val="0070C0"/>
              </a:buClr>
              <a:buSzPct val="100000"/>
              <a:buNone/>
              <a:defRPr/>
            </a:pPr>
            <a:r>
              <a:rPr lang="en-IN" b="1" dirty="0"/>
              <a:t>Individual Production Decisions: Free Enterprise</a:t>
            </a:r>
          </a:p>
          <a:p>
            <a:pPr marL="256032" indent="-256032">
              <a:spcAft>
                <a:spcPct val="10000"/>
              </a:spcAft>
              <a:buClr>
                <a:srgbClr val="0070C0"/>
              </a:buClr>
              <a:buSzPct val="100000"/>
              <a:defRPr/>
            </a:pPr>
            <a:r>
              <a:rPr lang="en-IN" dirty="0"/>
              <a:t>Under a free market system, individual producers must determine how to organize and coordinate their production.</a:t>
            </a:r>
          </a:p>
          <a:p>
            <a:pPr marL="256032" indent="-256032">
              <a:spcAft>
                <a:spcPct val="10000"/>
              </a:spcAft>
              <a:buClr>
                <a:srgbClr val="0070C0"/>
              </a:buClr>
              <a:buSzPct val="100000"/>
              <a:defRPr/>
            </a:pPr>
            <a:r>
              <a:rPr lang="en-IN" dirty="0"/>
              <a:t>In a free market economy, production decisions are made by private organizations acting in their own interest.</a:t>
            </a:r>
            <a:endParaRPr lang="en-IN" sz="2000" kern="0" dirty="0">
              <a:cs typeface="Times New Roman" pitchFamily="18" charset="0"/>
            </a:endParaRPr>
          </a:p>
        </p:txBody>
      </p:sp>
      <p:sp>
        <p:nvSpPr>
          <p:cNvPr id="4" name="Rectangle 3"/>
          <p:cNvSpPr/>
          <p:nvPr/>
        </p:nvSpPr>
        <p:spPr>
          <a:xfrm>
            <a:off x="685800" y="3962400"/>
            <a:ext cx="8305800" cy="1200329"/>
          </a:xfrm>
          <a:prstGeom prst="rect">
            <a:avLst/>
          </a:prstGeom>
        </p:spPr>
        <p:txBody>
          <a:bodyPr wrap="square">
            <a:spAutoFit/>
          </a:bodyPr>
          <a:lstStyle/>
          <a:p>
            <a:pPr algn="r" rtl="1"/>
            <a:r>
              <a:rPr lang="en-US" dirty="0" err="1"/>
              <a:t>قرارات</a:t>
            </a:r>
            <a:r>
              <a:rPr lang="en-US" dirty="0"/>
              <a:t> </a:t>
            </a:r>
            <a:r>
              <a:rPr lang="en-US" dirty="0" err="1"/>
              <a:t>الإنتاج</a:t>
            </a:r>
            <a:r>
              <a:rPr lang="en-US" dirty="0"/>
              <a:t> </a:t>
            </a:r>
            <a:r>
              <a:rPr lang="en-US" dirty="0" err="1"/>
              <a:t>الفردية</a:t>
            </a:r>
            <a:r>
              <a:rPr lang="en-US" dirty="0"/>
              <a:t>: </a:t>
            </a:r>
            <a:r>
              <a:rPr lang="en-US" dirty="0" err="1"/>
              <a:t>اقتصاد</a:t>
            </a:r>
            <a:r>
              <a:rPr lang="en-US" dirty="0"/>
              <a:t> </a:t>
            </a:r>
            <a:r>
              <a:rPr lang="en-US" dirty="0" err="1"/>
              <a:t>السوق</a:t>
            </a:r>
            <a:r>
              <a:rPr lang="en-US" dirty="0"/>
              <a:t> </a:t>
            </a:r>
            <a:r>
              <a:rPr lang="en-US" dirty="0" err="1"/>
              <a:t>الحر</a:t>
            </a:r>
            <a:endParaRPr lang="en-US" dirty="0"/>
          </a:p>
          <a:p>
            <a:pPr algn="r" rtl="1"/>
            <a:r>
              <a:rPr lang="en-US" dirty="0" err="1"/>
              <a:t>في</a:t>
            </a:r>
            <a:r>
              <a:rPr lang="en-US" dirty="0"/>
              <a:t> </a:t>
            </a:r>
            <a:r>
              <a:rPr lang="en-US" dirty="0" err="1"/>
              <a:t>ظل</a:t>
            </a:r>
            <a:r>
              <a:rPr lang="en-US" dirty="0"/>
              <a:t> </a:t>
            </a:r>
            <a:r>
              <a:rPr lang="en-US" dirty="0" err="1"/>
              <a:t>نظام</a:t>
            </a:r>
            <a:r>
              <a:rPr lang="en-US" dirty="0"/>
              <a:t> </a:t>
            </a:r>
            <a:r>
              <a:rPr lang="en-US" dirty="0" err="1"/>
              <a:t>السوق</a:t>
            </a:r>
            <a:r>
              <a:rPr lang="en-US" dirty="0"/>
              <a:t> </a:t>
            </a:r>
            <a:r>
              <a:rPr lang="en-US" dirty="0" err="1"/>
              <a:t>الحر</a:t>
            </a:r>
            <a:r>
              <a:rPr lang="en-US" dirty="0"/>
              <a:t>، </a:t>
            </a:r>
            <a:r>
              <a:rPr lang="en-US" dirty="0" err="1"/>
              <a:t>يتعين</a:t>
            </a:r>
            <a:r>
              <a:rPr lang="en-US" dirty="0"/>
              <a:t> </a:t>
            </a:r>
            <a:r>
              <a:rPr lang="en-US" dirty="0" err="1"/>
              <a:t>على</a:t>
            </a:r>
            <a:r>
              <a:rPr lang="en-US" dirty="0"/>
              <a:t> </a:t>
            </a:r>
            <a:r>
              <a:rPr lang="en-US" dirty="0" err="1"/>
              <a:t>المنتجين</a:t>
            </a:r>
            <a:r>
              <a:rPr lang="en-US" dirty="0"/>
              <a:t> </a:t>
            </a:r>
            <a:r>
              <a:rPr lang="en-US" dirty="0" err="1"/>
              <a:t>الأفراد</a:t>
            </a:r>
            <a:r>
              <a:rPr lang="en-US" dirty="0"/>
              <a:t> </a:t>
            </a:r>
            <a:r>
              <a:rPr lang="en-US" dirty="0" err="1"/>
              <a:t>تحديد</a:t>
            </a:r>
            <a:r>
              <a:rPr lang="en-US" dirty="0"/>
              <a:t> </a:t>
            </a:r>
            <a:r>
              <a:rPr lang="en-US" dirty="0" err="1"/>
              <a:t>كيفية</a:t>
            </a:r>
            <a:r>
              <a:rPr lang="en-US" dirty="0"/>
              <a:t> </a:t>
            </a:r>
            <a:r>
              <a:rPr lang="en-US" dirty="0" err="1"/>
              <a:t>تنظيم</a:t>
            </a:r>
            <a:r>
              <a:rPr lang="en-US" dirty="0"/>
              <a:t> </a:t>
            </a:r>
            <a:r>
              <a:rPr lang="en-US" dirty="0" err="1"/>
              <a:t>وتنسيق</a:t>
            </a:r>
            <a:r>
              <a:rPr lang="en-US" dirty="0"/>
              <a:t> </a:t>
            </a:r>
            <a:r>
              <a:rPr lang="en-US" dirty="0" err="1"/>
              <a:t>إنتاجهم</a:t>
            </a:r>
            <a:r>
              <a:rPr lang="en-US" dirty="0"/>
              <a:t>.</a:t>
            </a:r>
          </a:p>
          <a:p>
            <a:pPr algn="r" rtl="1"/>
            <a:endParaRPr lang="en-US" dirty="0"/>
          </a:p>
          <a:p>
            <a:pPr algn="r" rtl="1"/>
            <a:r>
              <a:rPr lang="en-US" dirty="0" err="1"/>
              <a:t>في</a:t>
            </a:r>
            <a:r>
              <a:rPr lang="en-US" dirty="0"/>
              <a:t> </a:t>
            </a:r>
            <a:r>
              <a:rPr lang="en-US" dirty="0" err="1"/>
              <a:t>اقتصاد</a:t>
            </a:r>
            <a:r>
              <a:rPr lang="en-US" dirty="0"/>
              <a:t> </a:t>
            </a:r>
            <a:r>
              <a:rPr lang="en-US" dirty="0" err="1"/>
              <a:t>السوق</a:t>
            </a:r>
            <a:r>
              <a:rPr lang="en-US" dirty="0"/>
              <a:t> </a:t>
            </a:r>
            <a:r>
              <a:rPr lang="en-US" dirty="0" err="1"/>
              <a:t>الحر</a:t>
            </a:r>
            <a:r>
              <a:rPr lang="en-US" dirty="0"/>
              <a:t>، </a:t>
            </a:r>
            <a:r>
              <a:rPr lang="en-US" dirty="0" err="1"/>
              <a:t>تتخذ</a:t>
            </a:r>
            <a:r>
              <a:rPr lang="en-US" dirty="0"/>
              <a:t> </a:t>
            </a:r>
            <a:r>
              <a:rPr lang="en-US" dirty="0" err="1"/>
              <a:t>منظمات</a:t>
            </a:r>
            <a:r>
              <a:rPr lang="en-US" dirty="0"/>
              <a:t> </a:t>
            </a:r>
            <a:r>
              <a:rPr lang="en-US" dirty="0" err="1"/>
              <a:t>خاصة</a:t>
            </a:r>
            <a:r>
              <a:rPr lang="en-US" dirty="0"/>
              <a:t> </a:t>
            </a:r>
            <a:r>
              <a:rPr lang="en-US" dirty="0" err="1"/>
              <a:t>قرارات</a:t>
            </a:r>
            <a:r>
              <a:rPr lang="en-US" dirty="0"/>
              <a:t> </a:t>
            </a:r>
            <a:r>
              <a:rPr lang="en-US" dirty="0" err="1"/>
              <a:t>الإنتاج</a:t>
            </a:r>
            <a:r>
              <a:rPr lang="en-US" dirty="0"/>
              <a:t> </a:t>
            </a:r>
            <a:r>
              <a:rPr lang="en-US" dirty="0" err="1"/>
              <a:t>بما</a:t>
            </a:r>
            <a:r>
              <a:rPr lang="en-US" dirty="0"/>
              <a:t> </a:t>
            </a:r>
            <a:r>
              <a:rPr lang="en-US" dirty="0" err="1"/>
              <a:t>يخدم</a:t>
            </a:r>
            <a:r>
              <a:rPr lang="en-US" dirty="0"/>
              <a:t> </a:t>
            </a:r>
            <a:r>
              <a:rPr lang="en-US" dirty="0" err="1"/>
              <a:t>مصالحها</a:t>
            </a:r>
            <a:r>
              <a:rPr lang="en-US" dirty="0"/>
              <a:t> </a:t>
            </a:r>
            <a:r>
              <a:rPr lang="en-US" dirty="0" err="1"/>
              <a:t>الخاصة</a:t>
            </a:r>
            <a:r>
              <a:rPr lang="en-US" dirty="0"/>
              <a:t>.</a:t>
            </a:r>
          </a:p>
        </p:txBody>
      </p:sp>
    </p:spTree>
    <p:extLst>
      <p:ext uri="{BB962C8B-B14F-4D97-AF65-F5344CB8AC3E}">
        <p14:creationId xmlns:p14="http://schemas.microsoft.com/office/powerpoint/2010/main" val="26034570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Economic Systems and the Role of Government </a:t>
            </a:r>
            <a:r>
              <a:rPr lang="en-IN" sz="2000" i="1" dirty="0"/>
              <a:t>(5 of 7)</a:t>
            </a:r>
          </a:p>
        </p:txBody>
      </p:sp>
      <p:sp>
        <p:nvSpPr>
          <p:cNvPr id="3" name="Content Placeholder 2"/>
          <p:cNvSpPr>
            <a:spLocks noGrp="1"/>
          </p:cNvSpPr>
          <p:nvPr>
            <p:ph idx="1"/>
          </p:nvPr>
        </p:nvSpPr>
        <p:spPr/>
        <p:txBody>
          <a:bodyPr/>
          <a:lstStyle/>
          <a:p>
            <a:pPr marL="0" indent="0">
              <a:spcAft>
                <a:spcPct val="10000"/>
              </a:spcAft>
              <a:buClr>
                <a:srgbClr val="0070C0"/>
              </a:buClr>
              <a:buSzPct val="100000"/>
              <a:buNone/>
              <a:defRPr/>
            </a:pPr>
            <a:r>
              <a:rPr lang="en-IN" b="1" dirty="0"/>
              <a:t>Distribution of Output</a:t>
            </a:r>
          </a:p>
          <a:p>
            <a:pPr marL="256032" indent="-256032">
              <a:spcAft>
                <a:spcPct val="10000"/>
              </a:spcAft>
              <a:buClr>
                <a:srgbClr val="0070C0"/>
              </a:buClr>
              <a:buSzPct val="100000"/>
              <a:defRPr/>
            </a:pPr>
            <a:r>
              <a:rPr lang="en-IN" dirty="0"/>
              <a:t>A household’s </a:t>
            </a:r>
            <a:r>
              <a:rPr lang="en-IN" b="1" dirty="0">
                <a:solidFill>
                  <a:srgbClr val="FF0000"/>
                </a:solidFill>
              </a:rPr>
              <a:t>income</a:t>
            </a:r>
            <a:r>
              <a:rPr lang="en-IN" dirty="0"/>
              <a:t> affects </a:t>
            </a:r>
            <a:r>
              <a:rPr lang="en-IN" b="1" dirty="0">
                <a:solidFill>
                  <a:srgbClr val="FF0000"/>
                </a:solidFill>
              </a:rPr>
              <a:t>the amount of output it can get.</a:t>
            </a:r>
          </a:p>
          <a:p>
            <a:pPr marL="256032" indent="-256032">
              <a:spcAft>
                <a:spcPct val="10000"/>
              </a:spcAft>
              <a:buClr>
                <a:srgbClr val="0070C0"/>
              </a:buClr>
              <a:buSzPct val="100000"/>
              <a:defRPr/>
            </a:pPr>
            <a:r>
              <a:rPr lang="en-IN" i="1" dirty="0"/>
              <a:t>Income </a:t>
            </a:r>
            <a:r>
              <a:rPr lang="en-IN" dirty="0"/>
              <a:t>is the amount that a household earns each year.  It comes in a number of forms, such as </a:t>
            </a:r>
            <a:r>
              <a:rPr lang="en-IN" dirty="0">
                <a:solidFill>
                  <a:srgbClr val="FF0000"/>
                </a:solidFill>
              </a:rPr>
              <a:t>wages</a:t>
            </a:r>
            <a:r>
              <a:rPr lang="en-IN" dirty="0"/>
              <a:t>, </a:t>
            </a:r>
            <a:r>
              <a:rPr lang="en-IN" dirty="0">
                <a:solidFill>
                  <a:srgbClr val="FF0000"/>
                </a:solidFill>
              </a:rPr>
              <a:t>salaries</a:t>
            </a:r>
            <a:r>
              <a:rPr lang="en-IN" dirty="0"/>
              <a:t>, and </a:t>
            </a:r>
            <a:r>
              <a:rPr lang="en-IN" dirty="0">
                <a:solidFill>
                  <a:srgbClr val="FF0000"/>
                </a:solidFill>
              </a:rPr>
              <a:t>interest</a:t>
            </a:r>
            <a:r>
              <a:rPr lang="en-IN" dirty="0"/>
              <a:t>.</a:t>
            </a:r>
          </a:p>
          <a:p>
            <a:pPr marL="256032" indent="-256032">
              <a:spcAft>
                <a:spcPct val="10000"/>
              </a:spcAft>
              <a:buClr>
                <a:srgbClr val="0070C0"/>
              </a:buClr>
              <a:buSzPct val="100000"/>
              <a:defRPr/>
            </a:pPr>
            <a:r>
              <a:rPr lang="en-IN" dirty="0"/>
              <a:t>You may be able to increase your income by getting more </a:t>
            </a:r>
            <a:r>
              <a:rPr lang="en-IN" dirty="0">
                <a:solidFill>
                  <a:srgbClr val="FF0000"/>
                </a:solidFill>
              </a:rPr>
              <a:t>education or training</a:t>
            </a:r>
            <a:r>
              <a:rPr lang="en-IN" dirty="0"/>
              <a:t>.</a:t>
            </a:r>
          </a:p>
        </p:txBody>
      </p:sp>
    </p:spTree>
    <p:extLst>
      <p:ext uri="{BB962C8B-B14F-4D97-AF65-F5344CB8AC3E}">
        <p14:creationId xmlns:p14="http://schemas.microsoft.com/office/powerpoint/2010/main" val="286816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Economic Systems and the Role of Government </a:t>
            </a:r>
            <a:r>
              <a:rPr lang="en-IN" sz="2000" i="1" dirty="0"/>
              <a:t>(7 of 7)</a:t>
            </a:r>
            <a:endParaRPr lang="en-IN" sz="2000" dirty="0"/>
          </a:p>
        </p:txBody>
      </p:sp>
      <p:sp>
        <p:nvSpPr>
          <p:cNvPr id="3" name="Content Placeholder 2"/>
          <p:cNvSpPr>
            <a:spLocks noGrp="1"/>
          </p:cNvSpPr>
          <p:nvPr>
            <p:ph idx="1"/>
          </p:nvPr>
        </p:nvSpPr>
        <p:spPr/>
        <p:txBody>
          <a:bodyPr/>
          <a:lstStyle/>
          <a:p>
            <a:pPr marL="0" indent="0">
              <a:spcAft>
                <a:spcPct val="10000"/>
              </a:spcAft>
              <a:buClr>
                <a:srgbClr val="0070C0"/>
              </a:buClr>
              <a:buSzPct val="100000"/>
              <a:buNone/>
              <a:defRPr/>
            </a:pPr>
            <a:r>
              <a:rPr lang="en-US" b="1" dirty="0"/>
              <a:t>Price Theory </a:t>
            </a:r>
          </a:p>
          <a:p>
            <a:pPr marL="256032" indent="-256032">
              <a:spcAft>
                <a:spcPct val="10000"/>
              </a:spcAft>
              <a:buClr>
                <a:srgbClr val="0070C0"/>
              </a:buClr>
              <a:buSzPct val="100000"/>
              <a:defRPr/>
            </a:pPr>
            <a:r>
              <a:rPr lang="en-US" dirty="0"/>
              <a:t>Other individuals will decide whether to acquire skills; whether to work; and whether to buy, sell, invest, or save the income that they earn.</a:t>
            </a:r>
          </a:p>
          <a:p>
            <a:pPr marL="256032" indent="-256032">
              <a:spcAft>
                <a:spcPct val="10000"/>
              </a:spcAft>
              <a:buClr>
                <a:srgbClr val="0070C0"/>
              </a:buClr>
              <a:buSzPct val="100000"/>
              <a:defRPr/>
            </a:pPr>
            <a:r>
              <a:rPr lang="en-US" dirty="0"/>
              <a:t>The basic </a:t>
            </a:r>
            <a:r>
              <a:rPr lang="en-US" dirty="0" smtClean="0"/>
              <a:t>coordinating </a:t>
            </a:r>
            <a:r>
              <a:rPr lang="en-US" dirty="0"/>
              <a:t>mechanism is price</a:t>
            </a:r>
            <a:r>
              <a:rPr lang="en-US" dirty="0" smtClean="0"/>
              <a:t>.</a:t>
            </a:r>
          </a:p>
          <a:p>
            <a:pPr marL="256032" indent="-256032" algn="r" rtl="1">
              <a:spcAft>
                <a:spcPct val="10000"/>
              </a:spcAft>
              <a:buClr>
                <a:srgbClr val="0070C0"/>
              </a:buClr>
              <a:buSzPct val="100000"/>
              <a:defRPr/>
            </a:pPr>
            <a:r>
              <a:rPr lang="ar-JO" dirty="0" smtClean="0"/>
              <a:t>سيقرر </a:t>
            </a:r>
            <a:r>
              <a:rPr lang="ar-JO" dirty="0"/>
              <a:t>الأفراد الآخرون ما إذا كانوا سيكتسبون مهارات، وما إذا كانوا سيعملون، وما إذا كانوا سيشترون أو يبيعون أو يستثمرون أو يدخرون دخلهم</a:t>
            </a:r>
            <a:r>
              <a:rPr lang="ar-JO" dirty="0" smtClean="0"/>
              <a:t>.</a:t>
            </a:r>
            <a:endParaRPr lang="ar-JO" dirty="0"/>
          </a:p>
          <a:p>
            <a:pPr marL="256032" indent="-256032" algn="r" rtl="1">
              <a:spcAft>
                <a:spcPct val="10000"/>
              </a:spcAft>
              <a:buClr>
                <a:srgbClr val="0070C0"/>
              </a:buClr>
              <a:buSzPct val="100000"/>
              <a:defRPr/>
            </a:pPr>
            <a:r>
              <a:rPr lang="ar-JO" dirty="0"/>
              <a:t>الآلية الأساسية للتنسيق هي السعر.</a:t>
            </a:r>
            <a:endParaRPr lang="en-US" dirty="0"/>
          </a:p>
        </p:txBody>
      </p:sp>
    </p:spTree>
    <p:extLst>
      <p:ext uri="{BB962C8B-B14F-4D97-AF65-F5344CB8AC3E}">
        <p14:creationId xmlns:p14="http://schemas.microsoft.com/office/powerpoint/2010/main" val="3085328063"/>
      </p:ext>
    </p:extLst>
  </p:cSld>
  <p:clrMapOvr>
    <a:masterClrMapping/>
  </p:clrMapOvr>
</p:sld>
</file>

<file path=ppt/theme/theme1.xml><?xml version="1.0" encoding="utf-8"?>
<a:theme xmlns:a="http://schemas.openxmlformats.org/drawingml/2006/main" name="508 Lecture">
  <a:themeElements>
    <a:clrScheme name="Office">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2460</TotalTime>
  <Words>1837</Words>
  <Application>Microsoft Office PowerPoint</Application>
  <PresentationFormat>On-screen Show (4:3)</PresentationFormat>
  <Paragraphs>159</Paragraphs>
  <Slides>25</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Times New Roman</vt:lpstr>
      <vt:lpstr>Verdana</vt:lpstr>
      <vt:lpstr>Wingdings</vt:lpstr>
      <vt:lpstr>508 Lecture</vt:lpstr>
      <vt:lpstr>Principles of Economics</vt:lpstr>
      <vt:lpstr> Chapter Outline and Learning Objectives</vt:lpstr>
      <vt:lpstr>Chapter 2  The Economic Problem: Scarcity and Choice ( 1 of 2)</vt:lpstr>
      <vt:lpstr>Chapter 2  The Economic Problem: Scarcity and Choice ( 2 of 2)</vt:lpstr>
      <vt:lpstr>FIGURE 2.1  The Three Basic Questions</vt:lpstr>
      <vt:lpstr>The Production Possibility Frontier (1 of 7)</vt:lpstr>
      <vt:lpstr>FIGURE 2.4  Production Possibility Frontier</vt:lpstr>
      <vt:lpstr>The Production Possibility Frontier (2 of 7)</vt:lpstr>
      <vt:lpstr>FIGURE 2.4  Production Possibility Frontier</vt:lpstr>
      <vt:lpstr>TABLE 2.1  Production Possibility Schedule for Total Corn and Wheat Production in Ohio and Kansas</vt:lpstr>
      <vt:lpstr>The Production Possibility Frontier (3 of 7)  The Law of Increasing Opportunity Cost</vt:lpstr>
      <vt:lpstr>The Production Possibility Frontier (4 of 7)</vt:lpstr>
      <vt:lpstr>The Production Possibility Frontier (5 of 7)</vt:lpstr>
      <vt:lpstr>FIGURE 2.6  Inefficiency from Misallocation of Land in Farming</vt:lpstr>
      <vt:lpstr>The Production Possibility Frontier (6 of 7)</vt:lpstr>
      <vt:lpstr>The Production Possibility Frontier (7 of 7)</vt:lpstr>
      <vt:lpstr>FIGURE 2.7  Economic Growth Shifts the PPF Up and to the Right</vt:lpstr>
      <vt:lpstr>FIGURE 2.8  Capital Goods and Growth in Poor and Rich Countries</vt:lpstr>
      <vt:lpstr>The Economic Problem</vt:lpstr>
      <vt:lpstr>Economic Systems and the Role of Government (1 of 7)</vt:lpstr>
      <vt:lpstr>Economic Systems and the Role of Government (2 of 7)</vt:lpstr>
      <vt:lpstr>Economic Systems and the Role of Government (3 of 7)</vt:lpstr>
      <vt:lpstr>Economic Systems and the Role of Government (4 of 7)</vt:lpstr>
      <vt:lpstr>Economic Systems and the Role of Government (5 of 7)</vt:lpstr>
      <vt:lpstr>Economic Systems and the Role of Government (7 of 7)</vt:lpstr>
    </vt:vector>
  </TitlesOfParts>
  <Company>Pearson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Principles of Economics, Case/Fair/Oster, Eleventh Edition</dc:title>
  <dc:subject>Chapter 2  The Scope and Method of Economics</dc:subject>
  <dc:creator>Jim Lee</dc:creator>
  <cp:keywords>Economics</cp:keywords>
  <cp:lastModifiedBy>dfrgdtrgr@outlook.com</cp:lastModifiedBy>
  <cp:revision>328</cp:revision>
  <dcterms:created xsi:type="dcterms:W3CDTF">2014-10-10T17:07:42Z</dcterms:created>
  <dcterms:modified xsi:type="dcterms:W3CDTF">2026-01-27T10:13:41Z</dcterms:modified>
</cp:coreProperties>
</file>