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2" r:id="rId4"/>
  </p:sldMasterIdLst>
  <p:notesMasterIdLst>
    <p:notesMasterId r:id="rId54"/>
  </p:notesMasterIdLst>
  <p:handoutMasterIdLst>
    <p:handoutMasterId r:id="rId55"/>
  </p:handoutMasterIdLst>
  <p:sldIdLst>
    <p:sldId id="310" r:id="rId5"/>
    <p:sldId id="265" r:id="rId6"/>
    <p:sldId id="266" r:id="rId7"/>
    <p:sldId id="325" r:id="rId8"/>
    <p:sldId id="326" r:id="rId9"/>
    <p:sldId id="267" r:id="rId10"/>
    <p:sldId id="327" r:id="rId11"/>
    <p:sldId id="257" r:id="rId12"/>
    <p:sldId id="312" r:id="rId13"/>
    <p:sldId id="272" r:id="rId14"/>
    <p:sldId id="273" r:id="rId15"/>
    <p:sldId id="274" r:id="rId16"/>
    <p:sldId id="321" r:id="rId17"/>
    <p:sldId id="275" r:id="rId18"/>
    <p:sldId id="328" r:id="rId19"/>
    <p:sldId id="279" r:id="rId20"/>
    <p:sldId id="314" r:id="rId21"/>
    <p:sldId id="276" r:id="rId22"/>
    <p:sldId id="280" r:id="rId23"/>
    <p:sldId id="277" r:id="rId24"/>
    <p:sldId id="315" r:id="rId25"/>
    <p:sldId id="281" r:id="rId26"/>
    <p:sldId id="282" r:id="rId27"/>
    <p:sldId id="283" r:id="rId28"/>
    <p:sldId id="284" r:id="rId29"/>
    <p:sldId id="286" r:id="rId30"/>
    <p:sldId id="324" r:id="rId31"/>
    <p:sldId id="290" r:id="rId32"/>
    <p:sldId id="292" r:id="rId33"/>
    <p:sldId id="317" r:id="rId34"/>
    <p:sldId id="293" r:id="rId35"/>
    <p:sldId id="294" r:id="rId36"/>
    <p:sldId id="298" r:id="rId37"/>
    <p:sldId id="296" r:id="rId38"/>
    <p:sldId id="299" r:id="rId39"/>
    <p:sldId id="318" r:id="rId40"/>
    <p:sldId id="301" r:id="rId41"/>
    <p:sldId id="300" r:id="rId42"/>
    <p:sldId id="303" r:id="rId43"/>
    <p:sldId id="302" r:id="rId44"/>
    <p:sldId id="309" r:id="rId45"/>
    <p:sldId id="322" r:id="rId46"/>
    <p:sldId id="306" r:id="rId47"/>
    <p:sldId id="305" r:id="rId48"/>
    <p:sldId id="323" r:id="rId49"/>
    <p:sldId id="307" r:id="rId50"/>
    <p:sldId id="320" r:id="rId51"/>
    <p:sldId id="308" r:id="rId52"/>
    <p:sldId id="304" r:id="rId53"/>
  </p:sldIdLst>
  <p:sldSz cx="9144000" cy="6858000" type="screen4x3"/>
  <p:notesSz cx="6858000" cy="9144000"/>
  <p:custDataLst>
    <p:tags r:id="rId5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tty wilson" initials="kw" lastIdx="3" clrIdx="0">
    <p:extLst/>
  </p:cmAuthor>
  <p:cmAuthor id="2" name="Preetha Menon, Integra-PDY, IN" initials="PMII"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86384" autoAdjust="0"/>
  </p:normalViewPr>
  <p:slideViewPr>
    <p:cSldViewPr>
      <p:cViewPr varScale="1">
        <p:scale>
          <a:sx n="76" d="100"/>
          <a:sy n="76" d="100"/>
        </p:scale>
        <p:origin x="1560" y="53"/>
      </p:cViewPr>
      <p:guideLst>
        <p:guide orient="horz" pos="2160"/>
        <p:guide pos="2880"/>
      </p:guideLst>
    </p:cSldViewPr>
  </p:slideViewPr>
  <p:outlineViewPr>
    <p:cViewPr>
      <p:scale>
        <a:sx n="33" d="100"/>
        <a:sy n="33" d="100"/>
      </p:scale>
      <p:origin x="0" y="30744"/>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p:cViewPr varScale="1">
        <p:scale>
          <a:sx n="73" d="100"/>
          <a:sy n="73" d="100"/>
        </p:scale>
        <p:origin x="1482"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commentAuthors" Target="commentAuthor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_rels/viewProps.xml.rels><?xml version="1.0" encoding="UTF-8" standalone="yes"?>
<Relationships xmlns="http://schemas.openxmlformats.org/package/2006/relationships"><Relationship Id="rId1" Type="http://schemas.openxmlformats.org/officeDocument/2006/relationships/slide" Target="slides/slide2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20697D-9FAB-4B3A-A70A-1D62C906C4DB}" type="datetimeFigureOut">
              <a:rPr lang="en-US" smtClean="0"/>
              <a:pPr/>
              <a:t>2/11/2026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0CC7948-574B-4A85-88D7-DE2530B525D2}" type="slidenum">
              <a:rPr lang="en-US" smtClean="0"/>
              <a:pPr/>
              <a:t>‹#›</a:t>
            </a:fld>
            <a:endParaRPr lang="en-US" dirty="0"/>
          </a:p>
        </p:txBody>
      </p:sp>
    </p:spTree>
    <p:extLst>
      <p:ext uri="{BB962C8B-B14F-4D97-AF65-F5344CB8AC3E}">
        <p14:creationId xmlns:p14="http://schemas.microsoft.com/office/powerpoint/2010/main" val="2065360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22C16C-0260-4B39-96A8-73E8B504E071}" type="datetimeFigureOut">
              <a:rPr lang="en-US" smtClean="0"/>
              <a:pPr/>
              <a:t>2/11/2026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004E23-57C8-46BF-A38E-3B9709954C77}" type="slidenum">
              <a:rPr lang="en-US" smtClean="0"/>
              <a:pPr/>
              <a:t>‹#›</a:t>
            </a:fld>
            <a:endParaRPr lang="en-US" dirty="0"/>
          </a:p>
        </p:txBody>
      </p:sp>
    </p:spTree>
    <p:extLst>
      <p:ext uri="{BB962C8B-B14F-4D97-AF65-F5344CB8AC3E}">
        <p14:creationId xmlns:p14="http://schemas.microsoft.com/office/powerpoint/2010/main" val="3490503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1918682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8</a:t>
            </a:fld>
            <a:endParaRPr lang="en-US" dirty="0"/>
          </a:p>
        </p:txBody>
      </p:sp>
    </p:spTree>
    <p:extLst>
      <p:ext uri="{BB962C8B-B14F-4D97-AF65-F5344CB8AC3E}">
        <p14:creationId xmlns:p14="http://schemas.microsoft.com/office/powerpoint/2010/main" val="2970410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22</a:t>
            </a:fld>
            <a:endParaRPr lang="en-US" dirty="0"/>
          </a:p>
        </p:txBody>
      </p:sp>
    </p:spTree>
    <p:extLst>
      <p:ext uri="{BB962C8B-B14F-4D97-AF65-F5344CB8AC3E}">
        <p14:creationId xmlns:p14="http://schemas.microsoft.com/office/powerpoint/2010/main" val="3729434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33</a:t>
            </a:fld>
            <a:endParaRPr lang="en-US" dirty="0"/>
          </a:p>
        </p:txBody>
      </p:sp>
    </p:spTree>
    <p:extLst>
      <p:ext uri="{BB962C8B-B14F-4D97-AF65-F5344CB8AC3E}">
        <p14:creationId xmlns:p14="http://schemas.microsoft.com/office/powerpoint/2010/main" val="2846263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40</a:t>
            </a:fld>
            <a:endParaRPr lang="en-US" dirty="0"/>
          </a:p>
        </p:txBody>
      </p:sp>
    </p:spTree>
    <p:extLst>
      <p:ext uri="{BB962C8B-B14F-4D97-AF65-F5344CB8AC3E}">
        <p14:creationId xmlns:p14="http://schemas.microsoft.com/office/powerpoint/2010/main" val="12119158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sp>
        <p:nvSpPr>
          <p:cNvPr id="3" name="Footer Placeholder 2"/>
          <p:cNvSpPr>
            <a:spLocks noGrp="1"/>
          </p:cNvSpPr>
          <p:nvPr>
            <p:ph type="ftr" sz="quarter" idx="10"/>
          </p:nvPr>
        </p:nvSpPr>
        <p:spPr>
          <a:xfrm>
            <a:off x="274605" y="6508775"/>
            <a:ext cx="8401308" cy="235463"/>
          </a:xfrm>
          <a:prstGeom prst="rect">
            <a:avLst/>
          </a:prstGeom>
        </p:spPr>
        <p:txBody>
          <a:bodyPr/>
          <a:lstStyle/>
          <a:p>
            <a:endParaRPr lang="en-US" dirty="0"/>
          </a:p>
        </p:txBody>
      </p:sp>
      <p:sp>
        <p:nvSpPr>
          <p:cNvPr id="5" name="Slide Number Placeholder 4"/>
          <p:cNvSpPr>
            <a:spLocks noGrp="1"/>
          </p:cNvSpPr>
          <p:nvPr>
            <p:ph type="sldNum" sz="quarter" idx="12"/>
          </p:nvPr>
        </p:nvSpPr>
        <p:spPr>
          <a:xfrm>
            <a:off x="8382000" y="6553200"/>
            <a:ext cx="551783" cy="182880"/>
          </a:xfrm>
          <a:prstGeom prst="rect">
            <a:avLst/>
          </a:prstGeom>
        </p:spPr>
        <p:txBody>
          <a:bodyPr/>
          <a:lstStyle/>
          <a:p>
            <a:fld id="{200B2350-5261-4F5C-9DF5-EF0D264FC8D2}" type="slidenum">
              <a:rPr lang="en-US" smtClean="0"/>
              <a:pPr/>
              <a:t>‹#›</a:t>
            </a:fld>
            <a:endParaRPr lang="en-US" dirty="0"/>
          </a:p>
        </p:txBody>
      </p:sp>
      <p:sp>
        <p:nvSpPr>
          <p:cNvPr id="12" name="Rectangle 11"/>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userDrawn="1"/>
        </p:nvGrpSpPr>
        <p:grpSpPr>
          <a:xfrm>
            <a:off x="0" y="6435724"/>
            <a:ext cx="7492573" cy="430823"/>
            <a:chOff x="0" y="6339009"/>
            <a:chExt cx="7492573" cy="430823"/>
          </a:xfrm>
          <a:solidFill>
            <a:srgbClr val="0070C0"/>
          </a:solidFill>
        </p:grpSpPr>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0" y="6339009"/>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 name="Copyright" descr="Copyright 2015, 2012, 2009"/>
            <p:cNvSpPr txBox="1">
              <a:spLocks noChangeArrowheads="1"/>
            </p:cNvSpPr>
            <p:nvPr/>
          </p:nvSpPr>
          <p:spPr bwMode="auto">
            <a:xfrm>
              <a:off x="1456104" y="6345970"/>
              <a:ext cx="6036469" cy="423862"/>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grpSp>
      <p:sp>
        <p:nvSpPr>
          <p:cNvPr id="13" name="TextBox 12"/>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6-</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1943536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Click to add Learning Objective(s)</a:t>
            </a:r>
            <a:endParaRPr lang="en-US" dirty="0"/>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2004957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SzPct val="100000"/>
              <a:defRPr/>
            </a:lvl1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3762706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chemeClr val="bg1"/>
              </a:buClr>
              <a:buSzPct val="25000"/>
              <a:defRPr sz="2400"/>
            </a:lvl1pPr>
            <a:lvl2pPr marL="569913" indent="-285750">
              <a:defRPr sz="2000"/>
            </a:lvl2pPr>
            <a:lvl3pPr>
              <a:defRPr sz="2000"/>
            </a:lvl3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1317548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5" name="Rectangle 4"/>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p:cNvSpPr>
            <a:spLocks noGrp="1"/>
          </p:cNvSpPr>
          <p:nvPr>
            <p:ph type="title" hasCustomPrompt="1"/>
          </p:nvPr>
        </p:nvSpPr>
        <p:spPr>
          <a:xfrm>
            <a:off x="457200" y="228600"/>
            <a:ext cx="8229600" cy="1066800"/>
          </a:xfrm>
        </p:spPr>
        <p:txBody>
          <a:bodyPr anchor="t"/>
          <a:lstStyle>
            <a:lvl1pPr>
              <a:defRPr sz="2400">
                <a:solidFill>
                  <a:schemeClr val="tx1"/>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16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TextBox 10"/>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6-</a:t>
            </a:r>
            <a:fld id="{CCCDB388-9340-4FD2-A520-1C193286466A}" type="slidenum">
              <a:rPr lang="en-US" sz="1100" smtClean="0">
                <a:solidFill>
                  <a:schemeClr val="bg1"/>
                </a:solidFill>
              </a:rPr>
              <a:pPr/>
              <a:t>‹#›</a:t>
            </a:fld>
            <a:endParaRPr lang="en-US" sz="1100" dirty="0" smtClean="0">
              <a:solidFill>
                <a:schemeClr val="bg1"/>
              </a:solidFill>
            </a:endParaRPr>
          </a:p>
        </p:txBody>
      </p:sp>
      <p:grpSp>
        <p:nvGrpSpPr>
          <p:cNvPr id="12" name="Group 11"/>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3603438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2262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75000"/>
                </a:schemeClr>
              </a:solidFill>
            </a:endParaRPr>
          </a:p>
        </p:txBody>
      </p:sp>
      <p:sp>
        <p:nvSpPr>
          <p:cNvPr id="8" name="Rectangle 7"/>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grpSp>
        <p:nvGrpSpPr>
          <p:cNvPr id="7" name="Group 6"/>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4" name="Pearson Logo"/>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4" name="TextBox 3"/>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6-</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83788916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sldNum="0" hdr="0" ftr="0" dt="0"/>
  <p:txStyles>
    <p:titleStyle>
      <a:lvl1pPr algn="l" defTabSz="914400" rtl="0" eaLnBrk="1" latinLnBrk="0" hangingPunct="1">
        <a:lnSpc>
          <a:spcPct val="100000"/>
        </a:lnSpc>
        <a:spcBef>
          <a:spcPct val="0"/>
        </a:spcBef>
        <a:buNone/>
        <a:defRPr sz="3600" kern="1200">
          <a:solidFill>
            <a:schemeClr val="bg1"/>
          </a:solidFill>
          <a:latin typeface="+mj-lt"/>
          <a:ea typeface="+mj-ea"/>
          <a:cs typeface="+mj-cs"/>
        </a:defRPr>
      </a:lvl1pPr>
    </p:titleStyle>
    <p:body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 of Microeconomics</a:t>
            </a:r>
          </a:p>
        </p:txBody>
      </p:sp>
      <p:sp>
        <p:nvSpPr>
          <p:cNvPr id="3" name="Text Placeholder 2"/>
          <p:cNvSpPr>
            <a:spLocks noGrp="1"/>
          </p:cNvSpPr>
          <p:nvPr>
            <p:ph type="body" sz="quarter" idx="13"/>
          </p:nvPr>
        </p:nvSpPr>
        <p:spPr/>
        <p:txBody>
          <a:bodyPr/>
          <a:lstStyle/>
          <a:p>
            <a:r>
              <a:rPr lang="en-US" dirty="0" smtClean="0"/>
              <a:t>Twelfth Edition, Global Edition</a:t>
            </a:r>
            <a:endParaRPr lang="en-US" dirty="0"/>
          </a:p>
        </p:txBody>
      </p:sp>
      <p:sp>
        <p:nvSpPr>
          <p:cNvPr id="4" name="Text Placeholder 3"/>
          <p:cNvSpPr>
            <a:spLocks noGrp="1"/>
          </p:cNvSpPr>
          <p:nvPr>
            <p:ph type="body" sz="quarter" idx="14"/>
          </p:nvPr>
        </p:nvSpPr>
        <p:spPr/>
        <p:txBody>
          <a:bodyPr/>
          <a:lstStyle/>
          <a:p>
            <a:r>
              <a:rPr lang="en-US" dirty="0" smtClean="0"/>
              <a:t>PART II</a:t>
            </a:r>
            <a:endParaRPr lang="en-US" dirty="0"/>
          </a:p>
        </p:txBody>
      </p:sp>
      <p:sp>
        <p:nvSpPr>
          <p:cNvPr id="5" name="Text Placeholder 4"/>
          <p:cNvSpPr>
            <a:spLocks noGrp="1"/>
          </p:cNvSpPr>
          <p:nvPr>
            <p:ph type="body" sz="quarter" idx="15"/>
          </p:nvPr>
        </p:nvSpPr>
        <p:spPr>
          <a:xfrm>
            <a:off x="5058696" y="3190569"/>
            <a:ext cx="3856704" cy="1533832"/>
          </a:xfrm>
        </p:spPr>
        <p:txBody>
          <a:bodyPr/>
          <a:lstStyle/>
          <a:p>
            <a:r>
              <a:rPr lang="en-IN" dirty="0" smtClean="0"/>
              <a:t>THE MARKET SYSTEM</a:t>
            </a:r>
          </a:p>
          <a:p>
            <a:r>
              <a:rPr lang="en-IN" sz="2400" dirty="0" smtClean="0"/>
              <a:t>Choices Made by Households and Firms</a:t>
            </a:r>
            <a:endParaRPr lang="en-IN" sz="2400" dirty="0"/>
          </a:p>
        </p:txBody>
      </p:sp>
      <p:pic>
        <p:nvPicPr>
          <p:cNvPr id="8" name="Picture 7"/>
          <p:cNvPicPr>
            <a:picLocks noChangeAspect="1"/>
          </p:cNvPicPr>
          <p:nvPr/>
        </p:nvPicPr>
        <p:blipFill>
          <a:blip r:embed="rId3" cstate="print"/>
          <a:stretch>
            <a:fillRect/>
          </a:stretch>
        </p:blipFill>
        <p:spPr>
          <a:xfrm>
            <a:off x="381000" y="1524000"/>
            <a:ext cx="3763296" cy="4744390"/>
          </a:xfrm>
          <a:prstGeom prst="rect">
            <a:avLst/>
          </a:prstGeom>
        </p:spPr>
      </p:pic>
    </p:spTree>
    <p:extLst>
      <p:ext uri="{BB962C8B-B14F-4D97-AF65-F5344CB8AC3E}">
        <p14:creationId xmlns:p14="http://schemas.microsoft.com/office/powerpoint/2010/main" val="14548170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716280"/>
          </a:xfrm>
        </p:spPr>
        <p:txBody>
          <a:bodyPr/>
          <a:lstStyle/>
          <a:p>
            <a:r>
              <a:rPr lang="en-US" dirty="0" smtClean="0"/>
              <a:t>PART II  THE MARKET SYSTEM </a:t>
            </a:r>
            <a:r>
              <a:rPr lang="en-US" sz="2000" i="1" kern="0" dirty="0">
                <a:solidFill>
                  <a:prstClr val="white"/>
                </a:solidFill>
              </a:rPr>
              <a:t>(1 of 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r>
              <a:rPr lang="en-US" sz="2400" dirty="0" smtClean="0"/>
              <a:t>Assumptions for Chapters 6 through 12:</a:t>
            </a:r>
          </a:p>
          <a:p>
            <a:pPr lvl="1">
              <a:spcBef>
                <a:spcPts val="1500"/>
              </a:spcBef>
            </a:pPr>
            <a:r>
              <a:rPr lang="en-US" b="1" dirty="0" smtClean="0"/>
              <a:t>perfect </a:t>
            </a:r>
            <a:r>
              <a:rPr lang="en-US" b="1" dirty="0"/>
              <a:t>knowledge  </a:t>
            </a:r>
            <a:r>
              <a:rPr lang="en-US" dirty="0"/>
              <a:t>The assumption that households possess a knowledge of the qualities and prices of everything available in the market and that firms have all available information concerning wage rates, capital costs, technology, and output prices</a:t>
            </a:r>
            <a:r>
              <a:rPr lang="en-US" dirty="0" smtClean="0"/>
              <a:t>.</a:t>
            </a:r>
            <a:endParaRPr lang="en-US" dirty="0"/>
          </a:p>
          <a:p>
            <a:pPr lvl="1" algn="r" rtl="1">
              <a:spcBef>
                <a:spcPts val="1500"/>
              </a:spcBef>
            </a:pPr>
            <a:r>
              <a:rPr lang="ar-JO" dirty="0"/>
              <a:t>المعرفة الكاملة: الافتراض بأن الأسر تمتلك معرفة بصفات وأسعار كل شيء متاح في السوق وأن الشركات لديها جميع المعلومات المتاحة المتعلقة بمعدلات الأجور وتكاليف رأس المال والتكنولوجيا وأسعار الإنتاج.</a:t>
            </a:r>
            <a:endParaRPr lang="en-US" dirty="0" smtClean="0"/>
          </a:p>
        </p:txBody>
      </p:sp>
    </p:spTree>
    <p:extLst>
      <p:ext uri="{BB962C8B-B14F-4D97-AF65-F5344CB8AC3E}">
        <p14:creationId xmlns:p14="http://schemas.microsoft.com/office/powerpoint/2010/main" val="38516018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2667000"/>
          </a:xfrm>
        </p:spPr>
        <p:txBody>
          <a:bodyPr/>
          <a:lstStyle/>
          <a:p>
            <a:r>
              <a:rPr lang="en-US" sz="2400" b="1" dirty="0"/>
              <a:t>perfect competition  </a:t>
            </a:r>
            <a:r>
              <a:rPr lang="en-US" sz="2400" dirty="0"/>
              <a:t>An industry structure in which there are many firms, each being small relative to the industry and producing virtually identical products, and in which no firm is large enough to have any control over prices.</a:t>
            </a:r>
          </a:p>
          <a:p>
            <a:endParaRPr lang="en-US" sz="2400" dirty="0" smtClean="0"/>
          </a:p>
          <a:p>
            <a:pPr algn="r" rtl="1"/>
            <a:r>
              <a:rPr lang="ar-JO" sz="2400" dirty="0"/>
              <a:t>المنافسة الكاملة: هيكل صناعي توجد فيه العديد من الشركات، كل منها صغيرة نسبياً بالنسبة للصناعة وتنتج منتجات متطابقة تقريباً، ولا توجد فيه شركة كبيرة بما يكفي للتحكم في الأسعار.</a:t>
            </a:r>
            <a:endParaRPr lang="en-US" sz="2400" dirty="0" smtClean="0"/>
          </a:p>
        </p:txBody>
      </p:sp>
      <p:sp>
        <p:nvSpPr>
          <p:cNvPr id="4" name="Title 1"/>
          <p:cNvSpPr>
            <a:spLocks noGrp="1"/>
          </p:cNvSpPr>
          <p:nvPr>
            <p:ph type="title"/>
          </p:nvPr>
        </p:nvSpPr>
        <p:spPr>
          <a:xfrm>
            <a:off x="381000" y="457200"/>
            <a:ext cx="8305800" cy="838200"/>
          </a:xfrm>
        </p:spPr>
        <p:txBody>
          <a:bodyPr/>
          <a:lstStyle/>
          <a:p>
            <a:r>
              <a:rPr lang="en-US" dirty="0" smtClean="0"/>
              <a:t>PART II  THE MARKET SYSTEM </a:t>
            </a:r>
            <a:r>
              <a:rPr lang="en-US" sz="2000" i="1" kern="0" dirty="0" smtClean="0">
                <a:solidFill>
                  <a:prstClr val="white"/>
                </a:solidFill>
              </a:rPr>
              <a:t>(2 </a:t>
            </a:r>
            <a:r>
              <a:rPr lang="en-US" sz="2000" i="1" kern="0" dirty="0">
                <a:solidFill>
                  <a:prstClr val="white"/>
                </a:solidFill>
              </a:rPr>
              <a:t>of 2</a:t>
            </a:r>
            <a:r>
              <a:rPr lang="en-US" sz="2000" i="1" kern="0" dirty="0" smtClean="0">
                <a:solidFill>
                  <a:prstClr val="white"/>
                </a:solidFill>
              </a:rPr>
              <a:t>)</a:t>
            </a:r>
            <a:endParaRPr lang="en-US" dirty="0"/>
          </a:p>
        </p:txBody>
      </p:sp>
    </p:spTree>
    <p:extLst>
      <p:ext uri="{BB962C8B-B14F-4D97-AF65-F5344CB8AC3E}">
        <p14:creationId xmlns:p14="http://schemas.microsoft.com/office/powerpoint/2010/main" val="2141720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Products in a perfectly competitive industry are homogeneous.</a:t>
            </a:r>
          </a:p>
          <a:p>
            <a:r>
              <a:rPr lang="en-US" b="1" dirty="0"/>
              <a:t>homogeneous products  </a:t>
            </a:r>
            <a:r>
              <a:rPr lang="en-US" dirty="0"/>
              <a:t>Undifferentiated outputs; products that are identical to or indistinguishable from one another</a:t>
            </a:r>
            <a:r>
              <a:rPr lang="en-US" dirty="0" smtClean="0"/>
              <a:t>.</a:t>
            </a:r>
          </a:p>
          <a:p>
            <a:pPr algn="r" rtl="1"/>
            <a:r>
              <a:rPr lang="ar-JO" dirty="0"/>
              <a:t>سلع متطابقة تمامًا، لا يمكن للمستهلك أن يميّز بينها بغض النظر عن المنتج الذي صنعها.بمعنى آخر:لا يوجد فرق </a:t>
            </a:r>
            <a:r>
              <a:rPr lang="ar-JO" dirty="0" smtClean="0"/>
              <a:t>في:الجودة،  الشكل، الطعم العلامة التجارية، بالنسبة </a:t>
            </a:r>
            <a:r>
              <a:rPr lang="ar-JO" dirty="0"/>
              <a:t>للمستهلك، كل الوحدات متشابهة تمامًا.</a:t>
            </a:r>
            <a:endParaRPr lang="en-US" dirty="0"/>
          </a:p>
        </p:txBody>
      </p:sp>
    </p:spTree>
    <p:extLst>
      <p:ext uri="{BB962C8B-B14F-4D97-AF65-F5344CB8AC3E}">
        <p14:creationId xmlns:p14="http://schemas.microsoft.com/office/powerpoint/2010/main" val="36777808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ar-JO" sz="1800" b="1" dirty="0"/>
              <a:t>رابعًا: لماذا هذا مهم في المنافسة الكاملة؟</a:t>
            </a:r>
          </a:p>
          <a:p>
            <a:pPr algn="r" rtl="1"/>
            <a:r>
              <a:rPr lang="ar-JO" sz="1800" dirty="0"/>
              <a:t>لأن تجانس السلعة يؤدي إلى:</a:t>
            </a:r>
          </a:p>
          <a:p>
            <a:pPr algn="r" rtl="1"/>
            <a:r>
              <a:rPr lang="ar-JO" sz="1800" b="1" dirty="0"/>
              <a:t>1️⃣ لا يوجد تمييز بين البائعين</a:t>
            </a:r>
          </a:p>
          <a:p>
            <a:pPr algn="r" rtl="1"/>
            <a:r>
              <a:rPr lang="ar-JO" sz="1800" dirty="0"/>
              <a:t>المستهلك لا يهتم بمن يبيع، بل يهتم فقط بالسعر.</a:t>
            </a:r>
          </a:p>
          <a:p>
            <a:pPr algn="r" rtl="1"/>
            <a:r>
              <a:rPr lang="ar-JO" sz="1800" b="1" dirty="0"/>
              <a:t>2️⃣ المنتج يصبح "آخذًا </a:t>
            </a:r>
            <a:r>
              <a:rPr lang="ar-JO" sz="1800" b="1" dirty="0" smtClean="0"/>
              <a:t>للسعر"</a:t>
            </a:r>
            <a:r>
              <a:rPr lang="en-US" sz="1800" b="1" dirty="0" smtClean="0"/>
              <a:t>Price Taker)</a:t>
            </a:r>
            <a:r>
              <a:rPr lang="ar-JO" sz="1800" b="1" dirty="0" smtClean="0"/>
              <a:t> </a:t>
            </a:r>
          </a:p>
          <a:p>
            <a:pPr algn="r" rtl="1"/>
            <a:r>
              <a:rPr lang="ar-JO" sz="1800" dirty="0" smtClean="0"/>
              <a:t>لا </a:t>
            </a:r>
            <a:r>
              <a:rPr lang="ar-JO" sz="1800" dirty="0"/>
              <a:t>يستطيع رفع السعر، </a:t>
            </a:r>
            <a:r>
              <a:rPr lang="ar-JO" sz="1800" dirty="0" smtClean="0"/>
              <a:t>لأن: المستهلك </a:t>
            </a:r>
            <a:r>
              <a:rPr lang="ar-JO" sz="1800" dirty="0"/>
              <a:t>سينتقل فورًا إلى بائع آخر.</a:t>
            </a:r>
          </a:p>
          <a:p>
            <a:pPr algn="r" rtl="1"/>
            <a:r>
              <a:rPr lang="ar-JO" sz="1800" b="1" dirty="0"/>
              <a:t>3️⃣ الطلب على إنتاج كل منشأة يكون أفقيًا تمامًا</a:t>
            </a:r>
          </a:p>
          <a:p>
            <a:pPr algn="r" rtl="1"/>
            <a:r>
              <a:rPr lang="ar-JO" sz="1800" dirty="0"/>
              <a:t>أي </a:t>
            </a:r>
            <a:r>
              <a:rPr lang="ar-JO" sz="1800" dirty="0" smtClean="0"/>
              <a:t>أن: أي </a:t>
            </a:r>
            <a:r>
              <a:rPr lang="ar-JO" sz="1800" dirty="0"/>
              <a:t>زيادة في السعر تؤدي لفقدان جميع العملاء.</a:t>
            </a:r>
          </a:p>
        </p:txBody>
      </p:sp>
    </p:spTree>
    <p:extLst>
      <p:ext uri="{BB962C8B-B14F-4D97-AF65-F5344CB8AC3E}">
        <p14:creationId xmlns:p14="http://schemas.microsoft.com/office/powerpoint/2010/main" val="5729599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381000"/>
            <a:ext cx="8229600" cy="609600"/>
          </a:xfrm>
        </p:spPr>
        <p:txBody>
          <a:bodyPr/>
          <a:lstStyle/>
          <a:p>
            <a:r>
              <a:rPr lang="en-US" sz="1800" b="1" dirty="0">
                <a:latin typeface="Arial" panose="020B0604020202020204" pitchFamily="34" charset="0"/>
                <a:ea typeface="+mn-ea"/>
                <a:cs typeface="+mn-cs"/>
                <a:sym typeface="Wingdings 3" panose="05040102010807070707" pitchFamily="18" charset="2"/>
              </a:rPr>
              <a:t>FIGURE II.1  Firm and Household </a:t>
            </a:r>
            <a:r>
              <a:rPr lang="en-US" sz="1800" b="1" dirty="0" smtClean="0">
                <a:latin typeface="Arial" panose="020B0604020202020204" pitchFamily="34" charset="0"/>
                <a:ea typeface="+mn-ea"/>
                <a:cs typeface="+mn-cs"/>
                <a:sym typeface="Wingdings 3" panose="05040102010807070707" pitchFamily="18" charset="2"/>
              </a:rPr>
              <a:t>Decisions</a:t>
            </a:r>
            <a:endParaRPr lang="en-US" dirty="0"/>
          </a:p>
        </p:txBody>
      </p:sp>
      <p:sp>
        <p:nvSpPr>
          <p:cNvPr id="4" name="Text Placeholder 3"/>
          <p:cNvSpPr>
            <a:spLocks noGrp="1"/>
          </p:cNvSpPr>
          <p:nvPr>
            <p:ph type="body" sz="quarter" idx="13"/>
          </p:nvPr>
        </p:nvSpPr>
        <p:spPr>
          <a:xfrm>
            <a:off x="381000" y="2057400"/>
            <a:ext cx="2895600" cy="2443727"/>
          </a:xfrm>
        </p:spPr>
        <p:txBody>
          <a:bodyPr/>
          <a:lstStyle/>
          <a:p>
            <a:pPr rtl="0" eaLnBrk="1" latinLnBrk="0" hangingPunct="1">
              <a:spcBef>
                <a:spcPts val="1800"/>
              </a:spcBef>
            </a:pPr>
            <a:r>
              <a:rPr lang="en-US" sz="1600" b="0" kern="1200" dirty="0" smtClean="0">
                <a:solidFill>
                  <a:schemeClr val="tx1"/>
                </a:solidFill>
                <a:effectLst/>
                <a:latin typeface="+mn-lt"/>
                <a:ea typeface="+mn-ea"/>
                <a:cs typeface="+mn-cs"/>
              </a:rPr>
              <a:t>Households demand in output markets and supply labor and capital in input markets.</a:t>
            </a:r>
            <a:endParaRPr lang="en-US" dirty="0" smtClean="0">
              <a:effectLst/>
            </a:endParaRPr>
          </a:p>
          <a:p>
            <a:pPr rtl="0" eaLnBrk="1" latinLnBrk="0" hangingPunct="1">
              <a:spcBef>
                <a:spcPts val="1800"/>
              </a:spcBef>
            </a:pPr>
            <a:r>
              <a:rPr lang="en-US" sz="1600" b="0" kern="1200" dirty="0" smtClean="0">
                <a:solidFill>
                  <a:schemeClr val="tx1"/>
                </a:solidFill>
                <a:effectLst/>
                <a:latin typeface="+mn-lt"/>
                <a:ea typeface="+mn-ea"/>
                <a:cs typeface="+mn-cs"/>
              </a:rPr>
              <a:t>To simplify our analysis, we have not included the government and international sectors in this circular flow diagram. These topics will be discussed in detail later.</a:t>
            </a:r>
            <a:endParaRPr lang="en-US" dirty="0"/>
          </a:p>
        </p:txBody>
      </p:sp>
      <p:pic>
        <p:nvPicPr>
          <p:cNvPr id="2" name="Picture 1" descr="A circular flow diagram presents firm and household decisions"/>
          <p:cNvPicPr>
            <a:picLocks noChangeAspect="1"/>
          </p:cNvPicPr>
          <p:nvPr/>
        </p:nvPicPr>
        <p:blipFill>
          <a:blip r:embed="rId2" cstate="print"/>
          <a:stretch>
            <a:fillRect/>
          </a:stretch>
        </p:blipFill>
        <p:spPr>
          <a:xfrm>
            <a:off x="4035606" y="914400"/>
            <a:ext cx="4671072" cy="5105400"/>
          </a:xfrm>
          <a:prstGeom prst="rect">
            <a:avLst/>
          </a:prstGeom>
        </p:spPr>
      </p:pic>
    </p:spTree>
    <p:extLst>
      <p:ext uri="{BB962C8B-B14F-4D97-AF65-F5344CB8AC3E}">
        <p14:creationId xmlns:p14="http://schemas.microsoft.com/office/powerpoint/2010/main" val="16869948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1905000"/>
            <a:ext cx="8077200" cy="4801314"/>
          </a:xfrm>
          <a:prstGeom prst="rect">
            <a:avLst/>
          </a:prstGeom>
        </p:spPr>
        <p:txBody>
          <a:bodyPr wrap="square">
            <a:spAutoFit/>
          </a:bodyPr>
          <a:lstStyle/>
          <a:p>
            <a:pPr algn="r" rtl="1"/>
            <a:r>
              <a:rPr lang="ar-JO" b="1" dirty="0"/>
              <a:t>الفكرة العامة</a:t>
            </a:r>
          </a:p>
          <a:p>
            <a:pPr algn="r" rtl="1"/>
            <a:r>
              <a:rPr lang="ar-JO" dirty="0"/>
              <a:t>الاقتصاد يعمل كـ </a:t>
            </a:r>
            <a:r>
              <a:rPr lang="ar-JO" b="1" dirty="0"/>
              <a:t>دورة مستمرة</a:t>
            </a:r>
            <a:r>
              <a:rPr lang="ar-JO" dirty="0"/>
              <a:t> بين:</a:t>
            </a:r>
          </a:p>
          <a:p>
            <a:pPr algn="r" rtl="1">
              <a:buFont typeface="Arial" panose="020B0604020202020204" pitchFamily="34" charset="0"/>
              <a:buChar char="•"/>
            </a:pPr>
            <a:r>
              <a:rPr lang="ar-JO" dirty="0"/>
              <a:t>الأسر </a:t>
            </a:r>
            <a:r>
              <a:rPr lang="en-US" dirty="0" smtClean="0"/>
              <a:t>Households</a:t>
            </a:r>
            <a:endParaRPr lang="en-US" dirty="0"/>
          </a:p>
          <a:p>
            <a:pPr algn="r" rtl="1">
              <a:buFont typeface="Arial" panose="020B0604020202020204" pitchFamily="34" charset="0"/>
              <a:buChar char="•"/>
            </a:pPr>
            <a:r>
              <a:rPr lang="ar-JO" dirty="0"/>
              <a:t>المنشآت </a:t>
            </a:r>
            <a:r>
              <a:rPr lang="en-US" dirty="0" smtClean="0"/>
              <a:t>Firms</a:t>
            </a:r>
            <a:endParaRPr lang="en-US" dirty="0"/>
          </a:p>
          <a:p>
            <a:pPr algn="r" rtl="1">
              <a:buFont typeface="Arial" panose="020B0604020202020204" pitchFamily="34" charset="0"/>
              <a:buChar char="•"/>
            </a:pPr>
            <a:r>
              <a:rPr lang="ar-JO" dirty="0"/>
              <a:t>أسواق السلع</a:t>
            </a:r>
          </a:p>
          <a:p>
            <a:pPr algn="r" rtl="1">
              <a:buFont typeface="Arial" panose="020B0604020202020204" pitchFamily="34" charset="0"/>
              <a:buChar char="•"/>
            </a:pPr>
            <a:r>
              <a:rPr lang="ar-JO" dirty="0"/>
              <a:t>أسواق عناصر الإنتاج (العمل ورأس المال)</a:t>
            </a:r>
          </a:p>
          <a:p>
            <a:pPr algn="r" rtl="1"/>
            <a:r>
              <a:rPr lang="ar-JO" dirty="0"/>
              <a:t>والذي يتحرك داخل هذه الدورة هو:</a:t>
            </a:r>
          </a:p>
          <a:p>
            <a:pPr algn="r" rtl="1">
              <a:buFont typeface="Arial" panose="020B0604020202020204" pitchFamily="34" charset="0"/>
              <a:buChar char="•"/>
            </a:pPr>
            <a:r>
              <a:rPr lang="ar-JO" dirty="0"/>
              <a:t>السلع والخدمات</a:t>
            </a:r>
          </a:p>
          <a:p>
            <a:pPr algn="r" rtl="1">
              <a:buFont typeface="Arial" panose="020B0604020202020204" pitchFamily="34" charset="0"/>
              <a:buChar char="•"/>
            </a:pPr>
            <a:r>
              <a:rPr lang="ar-JO" dirty="0"/>
              <a:t>العمل</a:t>
            </a:r>
          </a:p>
          <a:p>
            <a:pPr algn="r" rtl="1">
              <a:buFont typeface="Arial" panose="020B0604020202020204" pitchFamily="34" charset="0"/>
              <a:buChar char="•"/>
            </a:pPr>
            <a:r>
              <a:rPr lang="ar-JO" dirty="0"/>
              <a:t>رأس المال</a:t>
            </a:r>
          </a:p>
          <a:p>
            <a:pPr algn="r" rtl="1">
              <a:buFont typeface="Arial" panose="020B0604020202020204" pitchFamily="34" charset="0"/>
              <a:buChar char="•"/>
            </a:pPr>
            <a:r>
              <a:rPr lang="ar-JO" dirty="0" smtClean="0"/>
              <a:t>النقود</a:t>
            </a:r>
          </a:p>
          <a:p>
            <a:pPr algn="r" rtl="1"/>
            <a:r>
              <a:rPr lang="ar-JO" dirty="0"/>
              <a:t>هذا النموذج يوضح أن:</a:t>
            </a:r>
          </a:p>
          <a:p>
            <a:pPr algn="r" rtl="1"/>
            <a:r>
              <a:rPr lang="ar-JO" dirty="0"/>
              <a:t>الإنتاج يولّد دخلًا</a:t>
            </a:r>
          </a:p>
          <a:p>
            <a:pPr algn="r" rtl="1"/>
            <a:r>
              <a:rPr lang="ar-JO" dirty="0"/>
              <a:t>الدخل يولّد إنفاقًا</a:t>
            </a:r>
          </a:p>
          <a:p>
            <a:pPr algn="r" rtl="1"/>
            <a:r>
              <a:rPr lang="ar-JO" dirty="0"/>
              <a:t>الإنفاق يولّد إنتاجًا</a:t>
            </a:r>
          </a:p>
          <a:p>
            <a:pPr algn="r" rtl="1"/>
            <a:r>
              <a:rPr lang="ar-JO" dirty="0"/>
              <a:t>والاقتصاد يتحرك في دائرة مستمرة</a:t>
            </a:r>
          </a:p>
          <a:p>
            <a:pPr algn="r" rtl="1">
              <a:buFont typeface="Arial" panose="020B0604020202020204" pitchFamily="34" charset="0"/>
              <a:buChar char="•"/>
            </a:pPr>
            <a:endParaRPr lang="ar-JO" dirty="0"/>
          </a:p>
        </p:txBody>
      </p:sp>
    </p:spTree>
    <p:extLst>
      <p:ext uri="{BB962C8B-B14F-4D97-AF65-F5344CB8AC3E}">
        <p14:creationId xmlns:p14="http://schemas.microsoft.com/office/powerpoint/2010/main" val="29798674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 of Microeconomics</a:t>
            </a:r>
          </a:p>
        </p:txBody>
      </p:sp>
      <p:sp>
        <p:nvSpPr>
          <p:cNvPr id="3" name="Text Placeholder 2"/>
          <p:cNvSpPr>
            <a:spLocks noGrp="1"/>
          </p:cNvSpPr>
          <p:nvPr>
            <p:ph type="body" sz="quarter" idx="13"/>
          </p:nvPr>
        </p:nvSpPr>
        <p:spPr/>
        <p:txBody>
          <a:bodyPr/>
          <a:lstStyle/>
          <a:p>
            <a:r>
              <a:rPr lang="en-US" dirty="0" smtClean="0"/>
              <a:t>Twelfth Edition, Global Edition</a:t>
            </a:r>
            <a:endParaRPr lang="en-US" dirty="0"/>
          </a:p>
        </p:txBody>
      </p:sp>
      <p:sp>
        <p:nvSpPr>
          <p:cNvPr id="4" name="Text Placeholder 3"/>
          <p:cNvSpPr>
            <a:spLocks noGrp="1"/>
          </p:cNvSpPr>
          <p:nvPr>
            <p:ph type="body" sz="quarter" idx="14"/>
          </p:nvPr>
        </p:nvSpPr>
        <p:spPr/>
        <p:txBody>
          <a:bodyPr/>
          <a:lstStyle/>
          <a:p>
            <a:r>
              <a:rPr lang="en-US" dirty="0" smtClean="0"/>
              <a:t>Chapter 6</a:t>
            </a:r>
            <a:endParaRPr lang="en-US" dirty="0"/>
          </a:p>
        </p:txBody>
      </p:sp>
      <p:sp>
        <p:nvSpPr>
          <p:cNvPr id="5" name="Text Placeholder 4"/>
          <p:cNvSpPr>
            <a:spLocks noGrp="1"/>
          </p:cNvSpPr>
          <p:nvPr>
            <p:ph type="body" sz="quarter" idx="15"/>
          </p:nvPr>
        </p:nvSpPr>
        <p:spPr>
          <a:xfrm>
            <a:off x="5029200" y="3190569"/>
            <a:ext cx="3687097" cy="1152832"/>
          </a:xfrm>
        </p:spPr>
        <p:txBody>
          <a:bodyPr/>
          <a:lstStyle/>
          <a:p>
            <a:r>
              <a:rPr lang="en-IN" sz="2600" dirty="0" smtClean="0"/>
              <a:t>Household Behavior and Consumer Choice</a:t>
            </a:r>
            <a:endParaRPr lang="en-IN" sz="2600" dirty="0"/>
          </a:p>
        </p:txBody>
      </p:sp>
      <p:pic>
        <p:nvPicPr>
          <p:cNvPr id="7" name="Picture 6"/>
          <p:cNvPicPr>
            <a:picLocks noChangeAspect="1"/>
          </p:cNvPicPr>
          <p:nvPr/>
        </p:nvPicPr>
        <p:blipFill>
          <a:blip r:embed="rId3" cstate="print"/>
          <a:stretch>
            <a:fillRect/>
          </a:stretch>
        </p:blipFill>
        <p:spPr>
          <a:xfrm>
            <a:off x="381000" y="1524000"/>
            <a:ext cx="3763296" cy="4744390"/>
          </a:xfrm>
          <a:prstGeom prst="rect">
            <a:avLst/>
          </a:prstGeom>
        </p:spPr>
      </p:pic>
    </p:spTree>
    <p:extLst>
      <p:ext uri="{BB962C8B-B14F-4D97-AF65-F5344CB8AC3E}">
        <p14:creationId xmlns:p14="http://schemas.microsoft.com/office/powerpoint/2010/main" val="1082216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6 Household Behavior and Consumer Choice</a:t>
            </a:r>
            <a:endParaRPr lang="en-US" dirty="0"/>
          </a:p>
        </p:txBody>
      </p:sp>
      <p:sp>
        <p:nvSpPr>
          <p:cNvPr id="3" name="Content Placeholder 2"/>
          <p:cNvSpPr>
            <a:spLocks noGrp="1"/>
          </p:cNvSpPr>
          <p:nvPr>
            <p:ph idx="1"/>
          </p:nvPr>
        </p:nvSpPr>
        <p:spPr>
          <a:xfrm>
            <a:off x="457200" y="1524000"/>
            <a:ext cx="8382000" cy="2971800"/>
          </a:xfrm>
        </p:spPr>
        <p:txBody>
          <a:bodyPr/>
          <a:lstStyle/>
          <a:p>
            <a:r>
              <a:rPr lang="en-US" sz="2400" dirty="0" smtClean="0"/>
              <a:t>Every day people make different decisions.</a:t>
            </a:r>
            <a:endParaRPr lang="en-US" sz="2400" dirty="0"/>
          </a:p>
          <a:p>
            <a:r>
              <a:rPr lang="en-US" sz="2400" dirty="0" smtClean="0"/>
              <a:t>In this chapter, we will develop a set of principles that can be used to understand decisions in the product market and the labor market.</a:t>
            </a:r>
          </a:p>
          <a:p>
            <a:r>
              <a:rPr lang="en-US" sz="2400" dirty="0" smtClean="0"/>
              <a:t>A theme in this analysis is the idea of constrained choice</a:t>
            </a:r>
            <a:r>
              <a:rPr lang="en-US" sz="2400" dirty="0" smtClean="0"/>
              <a:t>.</a:t>
            </a:r>
            <a:endParaRPr lang="ar-JO" sz="2400" dirty="0"/>
          </a:p>
          <a:p>
            <a:pPr algn="r" rtl="1"/>
            <a:r>
              <a:rPr lang="ar-JO" sz="2400" dirty="0"/>
              <a:t>الفكرة المحورية هي "الاختيار المقيّد" </a:t>
            </a:r>
            <a:r>
              <a:rPr lang="en-US" sz="2400" dirty="0" smtClean="0"/>
              <a:t>Constrained Choice</a:t>
            </a:r>
            <a:endParaRPr lang="en-US" sz="2400" dirty="0"/>
          </a:p>
        </p:txBody>
      </p:sp>
    </p:spTree>
    <p:extLst>
      <p:ext uri="{BB962C8B-B14F-4D97-AF65-F5344CB8AC3E}">
        <p14:creationId xmlns:p14="http://schemas.microsoft.com/office/powerpoint/2010/main" val="4015754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Household Choice in Output Markets</a:t>
            </a:r>
            <a:endParaRPr lang="en-US" dirty="0"/>
          </a:p>
        </p:txBody>
      </p:sp>
      <p:sp>
        <p:nvSpPr>
          <p:cNvPr id="3" name="Content Placeholder 2"/>
          <p:cNvSpPr>
            <a:spLocks noGrp="1"/>
          </p:cNvSpPr>
          <p:nvPr>
            <p:ph idx="1"/>
          </p:nvPr>
        </p:nvSpPr>
        <p:spPr>
          <a:xfrm>
            <a:off x="457200" y="1600201"/>
            <a:ext cx="8229600" cy="2438400"/>
          </a:xfrm>
        </p:spPr>
        <p:txBody>
          <a:bodyPr/>
          <a:lstStyle/>
          <a:p>
            <a:pPr marL="256032" indent="-256032">
              <a:spcAft>
                <a:spcPts val="600"/>
              </a:spcAft>
            </a:pPr>
            <a:r>
              <a:rPr lang="en-US" sz="2400" dirty="0" smtClean="0"/>
              <a:t>Every </a:t>
            </a:r>
            <a:r>
              <a:rPr lang="en-US" sz="2400" dirty="0"/>
              <a:t>household must make three basic decisions:</a:t>
            </a:r>
          </a:p>
          <a:p>
            <a:pPr marL="1001268" lvl="1" indent="-514350">
              <a:buFont typeface="+mj-lt"/>
              <a:buAutoNum type="arabicPeriod"/>
            </a:pPr>
            <a:r>
              <a:rPr lang="en-US" dirty="0"/>
              <a:t>How much of each product, or output, to demand</a:t>
            </a:r>
          </a:p>
          <a:p>
            <a:pPr marL="1001268" lvl="1" indent="-514350">
              <a:buFont typeface="+mj-lt"/>
              <a:buAutoNum type="arabicPeriod"/>
            </a:pPr>
            <a:r>
              <a:rPr lang="en-US" dirty="0"/>
              <a:t>How much labor to supply</a:t>
            </a:r>
          </a:p>
          <a:p>
            <a:pPr marL="1001268" lvl="1" indent="-514350">
              <a:buFont typeface="+mj-lt"/>
              <a:buAutoNum type="arabicPeriod"/>
            </a:pPr>
            <a:r>
              <a:rPr lang="en-US" dirty="0"/>
              <a:t>How much to spend today and how much to save for the </a:t>
            </a:r>
            <a:r>
              <a:rPr lang="en-US" dirty="0" smtClean="0"/>
              <a:t>future</a:t>
            </a:r>
            <a:endParaRPr lang="en-US" dirty="0"/>
          </a:p>
        </p:txBody>
      </p:sp>
    </p:spTree>
    <p:extLst>
      <p:ext uri="{BB962C8B-B14F-4D97-AF65-F5344CB8AC3E}">
        <p14:creationId xmlns:p14="http://schemas.microsoft.com/office/powerpoint/2010/main" val="41574106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Determinants of Household Demand</a:t>
            </a:r>
            <a:endParaRPr lang="en-US" dirty="0"/>
          </a:p>
        </p:txBody>
      </p:sp>
      <p:sp>
        <p:nvSpPr>
          <p:cNvPr id="3" name="Content Placeholder 2"/>
          <p:cNvSpPr>
            <a:spLocks noGrp="1"/>
          </p:cNvSpPr>
          <p:nvPr>
            <p:ph idx="1"/>
          </p:nvPr>
        </p:nvSpPr>
        <p:spPr/>
        <p:txBody>
          <a:bodyPr/>
          <a:lstStyle/>
          <a:p>
            <a:pPr marL="256032" indent="-256032"/>
            <a:r>
              <a:rPr lang="en-US" sz="2400" dirty="0"/>
              <a:t>Several factors influence the quantity of a given good or service demanded by a single household:</a:t>
            </a:r>
          </a:p>
          <a:p>
            <a:pPr lvl="1"/>
            <a:r>
              <a:rPr lang="en-US" dirty="0"/>
              <a:t>The price of the product</a:t>
            </a:r>
          </a:p>
          <a:p>
            <a:pPr lvl="1"/>
            <a:r>
              <a:rPr lang="en-US" dirty="0"/>
              <a:t>The income available to the household</a:t>
            </a:r>
          </a:p>
          <a:p>
            <a:pPr lvl="1"/>
            <a:r>
              <a:rPr lang="en-US" dirty="0" smtClean="0"/>
              <a:t>The </a:t>
            </a:r>
            <a:r>
              <a:rPr lang="en-US" dirty="0"/>
              <a:t>household’s </a:t>
            </a:r>
            <a:r>
              <a:rPr lang="en-US" dirty="0" smtClean="0"/>
              <a:t>accumulated </a:t>
            </a:r>
            <a:r>
              <a:rPr lang="en-US" dirty="0"/>
              <a:t>wealth</a:t>
            </a:r>
          </a:p>
          <a:p>
            <a:pPr lvl="1"/>
            <a:r>
              <a:rPr lang="en-US" dirty="0"/>
              <a:t>The prices of other products available to the household</a:t>
            </a:r>
          </a:p>
          <a:p>
            <a:pPr lvl="1"/>
            <a:r>
              <a:rPr lang="en-US" dirty="0" smtClean="0"/>
              <a:t>The </a:t>
            </a:r>
            <a:r>
              <a:rPr lang="en-US" dirty="0"/>
              <a:t>household’s tastes and preferences</a:t>
            </a:r>
          </a:p>
          <a:p>
            <a:pPr lvl="1"/>
            <a:r>
              <a:rPr lang="en-US" dirty="0"/>
              <a:t>The household’s expectations about future income, wealth, and </a:t>
            </a:r>
            <a:r>
              <a:rPr lang="en-US" dirty="0" smtClean="0"/>
              <a:t>prices</a:t>
            </a:r>
            <a:endParaRPr lang="en-US" sz="2400" dirty="0"/>
          </a:p>
        </p:txBody>
      </p:sp>
    </p:spTree>
    <p:extLst>
      <p:ext uri="{BB962C8B-B14F-4D97-AF65-F5344CB8AC3E}">
        <p14:creationId xmlns:p14="http://schemas.microsoft.com/office/powerpoint/2010/main" val="32415470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14400"/>
          </a:xfrm>
        </p:spPr>
        <p:txBody>
          <a:bodyPr/>
          <a:lstStyle/>
          <a:p>
            <a:r>
              <a:rPr lang="en-US" dirty="0" smtClean="0"/>
              <a:t>The Budget Constraint </a:t>
            </a:r>
            <a:r>
              <a:rPr lang="en-US" sz="2000" i="1" kern="0" dirty="0">
                <a:solidFill>
                  <a:prstClr val="white"/>
                </a:solidFill>
              </a:rPr>
              <a:t>(1 of </a:t>
            </a:r>
            <a:r>
              <a:rPr lang="en-US" sz="2000" i="1" kern="0" dirty="0" smtClean="0">
                <a:solidFill>
                  <a:prstClr val="white"/>
                </a:solidFill>
              </a:rPr>
              <a:t>3)</a:t>
            </a:r>
            <a:endParaRPr lang="en-US" dirty="0"/>
          </a:p>
        </p:txBody>
      </p:sp>
      <p:sp>
        <p:nvSpPr>
          <p:cNvPr id="3" name="Content Placeholder 2"/>
          <p:cNvSpPr>
            <a:spLocks noGrp="1"/>
          </p:cNvSpPr>
          <p:nvPr>
            <p:ph idx="1"/>
          </p:nvPr>
        </p:nvSpPr>
        <p:spPr>
          <a:xfrm>
            <a:off x="457200" y="1600200"/>
            <a:ext cx="8229600" cy="2133600"/>
          </a:xfrm>
        </p:spPr>
        <p:txBody>
          <a:bodyPr/>
          <a:lstStyle/>
          <a:p>
            <a:pPr>
              <a:spcAft>
                <a:spcPct val="0"/>
              </a:spcAft>
            </a:pPr>
            <a:r>
              <a:rPr lang="en-US" sz="2400" b="1" dirty="0"/>
              <a:t>budget constraint  </a:t>
            </a:r>
            <a:r>
              <a:rPr lang="en-US" sz="2400" dirty="0"/>
              <a:t>The limits imposed on household choices by income, wealth, and product prices</a:t>
            </a:r>
            <a:r>
              <a:rPr lang="en-US" sz="2400" dirty="0" smtClean="0"/>
              <a:t>.</a:t>
            </a:r>
          </a:p>
          <a:p>
            <a:pPr>
              <a:spcAft>
                <a:spcPct val="0"/>
              </a:spcAft>
            </a:pPr>
            <a:r>
              <a:rPr lang="en-US" sz="2400" b="1" dirty="0" smtClean="0"/>
              <a:t>choice set </a:t>
            </a:r>
            <a:r>
              <a:rPr lang="en-US" sz="2400" dirty="0" smtClean="0"/>
              <a:t>or</a:t>
            </a:r>
            <a:r>
              <a:rPr lang="en-US" sz="2400" b="1" dirty="0" smtClean="0"/>
              <a:t> opportunity set  </a:t>
            </a:r>
            <a:r>
              <a:rPr lang="en-US" sz="2400" dirty="0" smtClean="0"/>
              <a:t>The set of options that is defined and limited by a budget constraint.</a:t>
            </a:r>
            <a:endParaRPr lang="en-US" sz="2600" dirty="0"/>
          </a:p>
        </p:txBody>
      </p:sp>
    </p:spTree>
    <p:extLst>
      <p:ext uri="{BB962C8B-B14F-4D97-AF65-F5344CB8AC3E}">
        <p14:creationId xmlns:p14="http://schemas.microsoft.com/office/powerpoint/2010/main" val="34323230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a:latin typeface="Arial" charset="0"/>
                <a:cs typeface="Arial" charset="0"/>
              </a:rPr>
              <a:t>TABLE 6.1   </a:t>
            </a:r>
            <a:r>
              <a:rPr lang="en-US" sz="2000" b="1" dirty="0">
                <a:latin typeface="Arial" charset="0"/>
              </a:rPr>
              <a:t>Possible Budget Choices of a Person Earning $1,000 per Month after </a:t>
            </a:r>
            <a:r>
              <a:rPr lang="en-US" sz="2000" b="1" dirty="0" smtClean="0">
                <a:latin typeface="Arial" charset="0"/>
              </a:rPr>
              <a:t>Taxes</a:t>
            </a:r>
            <a:endParaRPr lang="en-US" sz="2000" dirty="0"/>
          </a:p>
        </p:txBody>
      </p:sp>
      <p:graphicFrame>
        <p:nvGraphicFramePr>
          <p:cNvPr id="4" name="Group 57" descr="A table presents possible budget choices of a person earning $1,000 per month after taxes"/>
          <p:cNvGraphicFramePr>
            <a:graphicFrameLocks/>
          </p:cNvGraphicFramePr>
          <p:nvPr>
            <p:extLst>
              <p:ext uri="{D42A27DB-BD31-4B8C-83A1-F6EECF244321}">
                <p14:modId xmlns:p14="http://schemas.microsoft.com/office/powerpoint/2010/main" val="171156559"/>
              </p:ext>
            </p:extLst>
          </p:nvPr>
        </p:nvGraphicFramePr>
        <p:xfrm>
          <a:off x="609600" y="1828800"/>
          <a:ext cx="7543800" cy="2103290"/>
        </p:xfrm>
        <a:graphic>
          <a:graphicData uri="http://schemas.openxmlformats.org/drawingml/2006/table">
            <a:tbl>
              <a:tblPr firstRow="1"/>
              <a:tblGrid>
                <a:gridCol w="1108364"/>
                <a:gridCol w="1524000"/>
                <a:gridCol w="969816"/>
                <a:gridCol w="1385456"/>
                <a:gridCol w="1246909"/>
                <a:gridCol w="1309255"/>
              </a:tblGrid>
              <a:tr h="606708">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charset="0"/>
                        </a:rPr>
                        <a:t/>
                      </a:r>
                      <a:br>
                        <a:rPr kumimoji="0" lang="en-US" sz="1800" b="1" i="0" u="none" strike="noStrike" cap="none" normalizeH="0" baseline="0" dirty="0" smtClean="0">
                          <a:ln>
                            <a:noFill/>
                          </a:ln>
                          <a:solidFill>
                            <a:schemeClr val="tx1"/>
                          </a:solidFill>
                          <a:effectLst/>
                          <a:latin typeface="Arial" charset="0"/>
                        </a:rPr>
                      </a:br>
                      <a:r>
                        <a:rPr kumimoji="0" lang="en-US" sz="1800" b="1" i="0" u="none" strike="noStrike" cap="none" normalizeH="0" baseline="0" dirty="0" smtClean="0">
                          <a:ln>
                            <a:noFill/>
                          </a:ln>
                          <a:solidFill>
                            <a:schemeClr val="tx1"/>
                          </a:solidFill>
                          <a:effectLst/>
                          <a:latin typeface="Arial" charset="0"/>
                        </a:rPr>
                        <a:t>Option</a:t>
                      </a:r>
                    </a:p>
                  </a:txBody>
                  <a:tcPr marR="0" marT="45737" marB="45737"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charset="0"/>
                        </a:rPr>
                        <a:t>Monthly</a:t>
                      </a:r>
                      <a:br>
                        <a:rPr kumimoji="0" lang="en-US" sz="1800" b="1" i="0" u="none" strike="noStrike" cap="none" normalizeH="0" baseline="0" dirty="0" smtClean="0">
                          <a:ln>
                            <a:noFill/>
                          </a:ln>
                          <a:solidFill>
                            <a:schemeClr val="tx1"/>
                          </a:solidFill>
                          <a:effectLst/>
                          <a:latin typeface="Arial" charset="0"/>
                        </a:rPr>
                      </a:br>
                      <a:r>
                        <a:rPr kumimoji="0" lang="en-US" sz="1800" b="1" i="0" u="none" strike="noStrike" cap="none" normalizeH="0" baseline="0" dirty="0" smtClean="0">
                          <a:ln>
                            <a:noFill/>
                          </a:ln>
                          <a:solidFill>
                            <a:schemeClr val="tx1"/>
                          </a:solidFill>
                          <a:effectLst/>
                          <a:latin typeface="Arial" charset="0"/>
                        </a:rPr>
                        <a:t>Rent</a:t>
                      </a:r>
                    </a:p>
                  </a:txBody>
                  <a:tcPr marR="0" marT="45737" marB="4573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charset="0"/>
                        </a:rPr>
                        <a:t/>
                      </a:r>
                      <a:br>
                        <a:rPr kumimoji="0" lang="en-US" sz="1800" b="1" i="0" u="none" strike="noStrike" cap="none" normalizeH="0" baseline="0" dirty="0" smtClean="0">
                          <a:ln>
                            <a:noFill/>
                          </a:ln>
                          <a:solidFill>
                            <a:schemeClr val="tx1"/>
                          </a:solidFill>
                          <a:effectLst/>
                          <a:latin typeface="Arial" charset="0"/>
                        </a:rPr>
                      </a:br>
                      <a:r>
                        <a:rPr kumimoji="0" lang="en-US" sz="1800" b="1" i="0" u="none" strike="noStrike" cap="none" normalizeH="0" baseline="0" dirty="0" smtClean="0">
                          <a:ln>
                            <a:noFill/>
                          </a:ln>
                          <a:solidFill>
                            <a:schemeClr val="tx1"/>
                          </a:solidFill>
                          <a:effectLst/>
                          <a:latin typeface="Arial" charset="0"/>
                        </a:rPr>
                        <a:t>Food</a:t>
                      </a:r>
                    </a:p>
                  </a:txBody>
                  <a:tcPr marR="0" marT="45737" marB="4573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charset="0"/>
                        </a:rPr>
                        <a:t>Other</a:t>
                      </a:r>
                      <a:br>
                        <a:rPr kumimoji="0" lang="en-US" sz="1800" b="1" i="0" u="none" strike="noStrike" cap="none" normalizeH="0" baseline="0" dirty="0" smtClean="0">
                          <a:ln>
                            <a:noFill/>
                          </a:ln>
                          <a:solidFill>
                            <a:schemeClr val="tx1"/>
                          </a:solidFill>
                          <a:effectLst/>
                          <a:latin typeface="Arial" charset="0"/>
                        </a:rPr>
                      </a:br>
                      <a:r>
                        <a:rPr kumimoji="0" lang="en-US" sz="1800" b="1" i="0" u="none" strike="noStrike" cap="none" normalizeH="0" baseline="0" dirty="0" smtClean="0">
                          <a:ln>
                            <a:noFill/>
                          </a:ln>
                          <a:solidFill>
                            <a:schemeClr val="tx1"/>
                          </a:solidFill>
                          <a:effectLst/>
                          <a:latin typeface="Arial" charset="0"/>
                        </a:rPr>
                        <a:t>Expenses</a:t>
                      </a:r>
                      <a:endParaRPr kumimoji="0" lang="en-US" sz="1800" b="1" i="0" u="none" strike="noStrike" cap="none" normalizeH="0" baseline="30000" dirty="0" smtClean="0">
                        <a:ln>
                          <a:noFill/>
                        </a:ln>
                        <a:solidFill>
                          <a:schemeClr val="tx1"/>
                        </a:solidFill>
                        <a:effectLst/>
                        <a:latin typeface="Arial" charset="0"/>
                      </a:endParaRPr>
                    </a:p>
                  </a:txBody>
                  <a:tcPr marR="0" marT="45737" marB="4573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charset="0"/>
                        </a:rPr>
                        <a:t/>
                      </a:r>
                      <a:br>
                        <a:rPr kumimoji="0" lang="en-US" sz="1800" b="1" i="0" u="none" strike="noStrike" cap="none" normalizeH="0" baseline="0" dirty="0" smtClean="0">
                          <a:ln>
                            <a:noFill/>
                          </a:ln>
                          <a:solidFill>
                            <a:schemeClr val="tx1"/>
                          </a:solidFill>
                          <a:effectLst/>
                          <a:latin typeface="Arial" charset="0"/>
                        </a:rPr>
                      </a:br>
                      <a:r>
                        <a:rPr kumimoji="0" lang="en-US" sz="1800" b="1" i="0" u="none" strike="noStrike" cap="none" normalizeH="0" baseline="0" dirty="0" smtClean="0">
                          <a:ln>
                            <a:noFill/>
                          </a:ln>
                          <a:solidFill>
                            <a:schemeClr val="tx1"/>
                          </a:solidFill>
                          <a:effectLst/>
                          <a:latin typeface="Arial" charset="0"/>
                        </a:rPr>
                        <a:t>Total</a:t>
                      </a:r>
                    </a:p>
                  </a:txBody>
                  <a:tcPr marR="0" marT="45737" marB="4573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charset="0"/>
                        </a:rPr>
                        <a:t/>
                      </a:r>
                      <a:br>
                        <a:rPr kumimoji="0" lang="en-US" sz="1800" b="1" i="0" u="none" strike="noStrike" cap="none" normalizeH="0" baseline="0" dirty="0" smtClean="0">
                          <a:ln>
                            <a:noFill/>
                          </a:ln>
                          <a:solidFill>
                            <a:schemeClr val="tx1"/>
                          </a:solidFill>
                          <a:effectLst/>
                          <a:latin typeface="Arial" charset="0"/>
                        </a:rPr>
                      </a:br>
                      <a:r>
                        <a:rPr kumimoji="0" lang="en-US" sz="1800" b="1" i="0" u="none" strike="noStrike" cap="none" normalizeH="0" baseline="0" dirty="0" smtClean="0">
                          <a:ln>
                            <a:noFill/>
                          </a:ln>
                          <a:solidFill>
                            <a:schemeClr val="tx1"/>
                          </a:solidFill>
                          <a:effectLst/>
                          <a:latin typeface="Arial" charset="0"/>
                        </a:rPr>
                        <a:t>Available?</a:t>
                      </a:r>
                    </a:p>
                  </a:txBody>
                  <a:tcPr marR="0" marT="45737" marB="45737"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277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A</a:t>
                      </a:r>
                    </a:p>
                  </a:txBody>
                  <a:tcPr marR="0" marT="45737" marB="45737"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400</a:t>
                      </a:r>
                    </a:p>
                  </a:txBody>
                  <a:tcPr marR="274320" marT="45737" marB="4573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dirty="0" smtClean="0">
                          <a:ln>
                            <a:noFill/>
                          </a:ln>
                          <a:solidFill>
                            <a:schemeClr val="tx1"/>
                          </a:solidFill>
                          <a:effectLst/>
                          <a:latin typeface="Arial" charset="0"/>
                        </a:rPr>
                        <a:t>$250</a:t>
                      </a:r>
                    </a:p>
                  </a:txBody>
                  <a:tcPr marR="0" marT="45737" marB="4573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$350</a:t>
                      </a:r>
                    </a:p>
                  </a:txBody>
                  <a:tcPr marR="0" marT="45737" marB="4573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$1,000</a:t>
                      </a:r>
                    </a:p>
                  </a:txBody>
                  <a:tcPr marR="0" marT="45737" marB="4573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Yes</a:t>
                      </a:r>
                    </a:p>
                  </a:txBody>
                  <a:tcPr marR="0" marT="45737" marB="45737"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332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B</a:t>
                      </a:r>
                    </a:p>
                  </a:txBody>
                  <a:tcPr marR="0" marT="45737" marB="4573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600</a:t>
                      </a:r>
                    </a:p>
                  </a:txBody>
                  <a:tcPr marR="27432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dirty="0" smtClean="0">
                          <a:ln>
                            <a:noFill/>
                          </a:ln>
                          <a:solidFill>
                            <a:schemeClr val="tx1"/>
                          </a:solidFill>
                          <a:effectLst/>
                          <a:latin typeface="Arial" charset="0"/>
                        </a:rPr>
                        <a:t>  200</a:t>
                      </a:r>
                    </a:p>
                  </a:txBody>
                  <a:tcPr marR="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200</a:t>
                      </a:r>
                    </a:p>
                  </a:txBody>
                  <a:tcPr marR="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1,000</a:t>
                      </a:r>
                    </a:p>
                  </a:txBody>
                  <a:tcPr marR="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Yes</a:t>
                      </a:r>
                    </a:p>
                  </a:txBody>
                  <a:tcPr marR="0" marT="45737" marB="45737" horzOverflow="overflow">
                    <a:lnL>
                      <a:noFill/>
                    </a:lnL>
                    <a:lnR cap="flat">
                      <a:noFill/>
                    </a:lnR>
                    <a:lnT>
                      <a:noFill/>
                    </a:lnT>
                    <a:lnB>
                      <a:noFill/>
                    </a:lnB>
                    <a:lnTlToBr>
                      <a:noFill/>
                    </a:lnTlToBr>
                    <a:lnBlToTr>
                      <a:noFill/>
                    </a:lnBlToTr>
                    <a:noFill/>
                  </a:tcPr>
                </a:tc>
              </a:tr>
              <a:tr h="332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C</a:t>
                      </a:r>
                    </a:p>
                  </a:txBody>
                  <a:tcPr marR="0" marT="45737" marB="4573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700</a:t>
                      </a:r>
                    </a:p>
                  </a:txBody>
                  <a:tcPr marR="27432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rPr>
                        <a:t>  150</a:t>
                      </a:r>
                    </a:p>
                  </a:txBody>
                  <a:tcPr marR="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150</a:t>
                      </a:r>
                    </a:p>
                  </a:txBody>
                  <a:tcPr marR="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1,000</a:t>
                      </a:r>
                    </a:p>
                  </a:txBody>
                  <a:tcPr marR="0" marT="45737" marB="4573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Yes</a:t>
                      </a:r>
                    </a:p>
                  </a:txBody>
                  <a:tcPr marR="0" marT="45737" marB="45737" horzOverflow="overflow">
                    <a:lnL>
                      <a:noFill/>
                    </a:lnL>
                    <a:lnR cap="flat">
                      <a:noFill/>
                    </a:lnR>
                    <a:lnT>
                      <a:noFill/>
                    </a:lnT>
                    <a:lnB>
                      <a:noFill/>
                    </a:lnB>
                    <a:lnTlToBr>
                      <a:noFill/>
                    </a:lnTlToBr>
                    <a:lnBlToTr>
                      <a:noFill/>
                    </a:lnBlToTr>
                    <a:noFill/>
                  </a:tcPr>
                </a:tc>
              </a:tr>
              <a:tr h="332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D</a:t>
                      </a:r>
                    </a:p>
                  </a:txBody>
                  <a:tcPr marR="0" marT="45737" marB="45737"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1,000</a:t>
                      </a:r>
                    </a:p>
                  </a:txBody>
                  <a:tcPr marR="155448" marT="45737" marB="45737"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dirty="0" smtClean="0">
                          <a:ln>
                            <a:noFill/>
                          </a:ln>
                          <a:solidFill>
                            <a:schemeClr val="tx1"/>
                          </a:solidFill>
                          <a:effectLst/>
                          <a:latin typeface="Arial" charset="0"/>
                        </a:rPr>
                        <a:t>  100</a:t>
                      </a:r>
                    </a:p>
                  </a:txBody>
                  <a:tcPr marR="0" marT="45737" marB="45737"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100</a:t>
                      </a:r>
                    </a:p>
                  </a:txBody>
                  <a:tcPr marR="0" marT="45737" marB="45737"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  1,200</a:t>
                      </a:r>
                    </a:p>
                  </a:txBody>
                  <a:tcPr marR="0" marT="45737" marB="45737"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charset="0"/>
                        </a:rPr>
                        <a:t>No</a:t>
                      </a:r>
                    </a:p>
                  </a:txBody>
                  <a:tcPr marR="0" marT="45737" marB="45737"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022451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305800" cy="716280"/>
          </a:xfrm>
        </p:spPr>
        <p:txBody>
          <a:bodyPr/>
          <a:lstStyle/>
          <a:p>
            <a:r>
              <a:rPr lang="en-US" dirty="0" smtClean="0"/>
              <a:t>The Budget Constraint </a:t>
            </a:r>
            <a:r>
              <a:rPr lang="en-US" sz="2000" i="1" kern="0" dirty="0" smtClean="0">
                <a:solidFill>
                  <a:prstClr val="white"/>
                </a:solidFill>
              </a:rPr>
              <a:t>(2 </a:t>
            </a:r>
            <a:r>
              <a:rPr lang="en-US" sz="2000" i="1" kern="0" dirty="0">
                <a:solidFill>
                  <a:prstClr val="white"/>
                </a:solidFill>
              </a:rPr>
              <a:t>of </a:t>
            </a:r>
            <a:r>
              <a:rPr lang="en-US" sz="2000" i="1" kern="0" dirty="0" smtClean="0">
                <a:solidFill>
                  <a:prstClr val="white"/>
                </a:solidFill>
              </a:rPr>
              <a:t>3)</a:t>
            </a:r>
            <a:endParaRPr lang="en-US" dirty="0"/>
          </a:p>
        </p:txBody>
      </p:sp>
      <p:sp>
        <p:nvSpPr>
          <p:cNvPr id="3" name="Content Placeholder 2"/>
          <p:cNvSpPr>
            <a:spLocks noGrp="1"/>
          </p:cNvSpPr>
          <p:nvPr>
            <p:ph idx="1"/>
          </p:nvPr>
        </p:nvSpPr>
        <p:spPr>
          <a:xfrm>
            <a:off x="45218" y="1524000"/>
            <a:ext cx="8382000" cy="4800600"/>
          </a:xfrm>
        </p:spPr>
        <p:txBody>
          <a:bodyPr/>
          <a:lstStyle/>
          <a:p>
            <a:pPr marL="0" indent="0">
              <a:buNone/>
            </a:pPr>
            <a:r>
              <a:rPr lang="en-US" sz="2400" b="1" dirty="0"/>
              <a:t>Preferences, Tastes, Trade-offs, and Opportunity </a:t>
            </a:r>
            <a:r>
              <a:rPr lang="en-US" sz="2400" b="1" dirty="0" smtClean="0"/>
              <a:t>Cost</a:t>
            </a:r>
          </a:p>
          <a:p>
            <a:r>
              <a:rPr lang="en-US" sz="2400" dirty="0" smtClean="0"/>
              <a:t>Within </a:t>
            </a:r>
            <a:r>
              <a:rPr lang="en-US" sz="2400" dirty="0"/>
              <a:t>the constraints imposed by limited incomes and fixed prices, households are free to choose what they will and will not buy</a:t>
            </a:r>
            <a:r>
              <a:rPr lang="en-US" sz="2400" dirty="0" smtClean="0"/>
              <a:t>.</a:t>
            </a:r>
            <a:endParaRPr lang="ar-JO" sz="2400" dirty="0" smtClean="0"/>
          </a:p>
          <a:p>
            <a:endParaRPr lang="ar-JO" sz="2400" dirty="0" smtClean="0"/>
          </a:p>
          <a:p>
            <a:endParaRPr lang="en-US" sz="2400" dirty="0"/>
          </a:p>
        </p:txBody>
      </p:sp>
      <p:sp>
        <p:nvSpPr>
          <p:cNvPr id="4" name="Rectangle 1"/>
          <p:cNvSpPr>
            <a:spLocks noChangeArrowheads="1"/>
          </p:cNvSpPr>
          <p:nvPr/>
        </p:nvSpPr>
        <p:spPr bwMode="auto">
          <a:xfrm>
            <a:off x="457200" y="3068110"/>
            <a:ext cx="8143066"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التفضيلات</a:t>
            </a:r>
            <a:r>
              <a:rPr kumimoji="0" lang="en-US" altLang="en-US" sz="20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(Preferences)</a:t>
            </a:r>
            <a:endParaRPr kumimoji="0" lang="en-US" altLang="en-US" sz="2000" b="1"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تعني</a:t>
            </a:r>
            <a:r>
              <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كيف يرتب الفرد السلع حسب رغبته</a:t>
            </a:r>
            <a:r>
              <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مثال</a:t>
            </a:r>
            <a:r>
              <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تفضّل القهوة على الشاي</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تفضّل السفر على شراء ملابس</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الاقتصاد لا يسأل لماذا تفضّل شيئًا،</a:t>
            </a:r>
            <a:r>
              <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r>
            <a:br>
              <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br>
            <a:r>
              <a:rPr kumimoji="0" lang="ar-SA"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بل يفترض أن لديك ترتيبًا واضحًا لتفضيلاتك</a:t>
            </a:r>
            <a:r>
              <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16431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A household makes a choice by weighing the good or service that it chooses against all the other things that the same money could buy</a:t>
            </a:r>
            <a:r>
              <a:rPr lang="en-US" dirty="0" smtClean="0"/>
              <a:t>.</a:t>
            </a:r>
            <a:endParaRPr lang="ar-JO" dirty="0" smtClean="0"/>
          </a:p>
          <a:p>
            <a:endParaRPr lang="en-US" dirty="0"/>
          </a:p>
          <a:p>
            <a:r>
              <a:rPr lang="en-US" dirty="0"/>
              <a:t>With a limited budget, the real cost of any good or service is the value of the other goods and services that could have been purchased with the same amount of money.</a:t>
            </a:r>
            <a:endParaRPr lang="en-US" dirty="0"/>
          </a:p>
        </p:txBody>
      </p:sp>
    </p:spTree>
    <p:extLst>
      <p:ext uri="{BB962C8B-B14F-4D97-AF65-F5344CB8AC3E}">
        <p14:creationId xmlns:p14="http://schemas.microsoft.com/office/powerpoint/2010/main" val="1883808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28600"/>
            <a:ext cx="8229600" cy="762000"/>
          </a:xfrm>
        </p:spPr>
        <p:txBody>
          <a:bodyPr/>
          <a:lstStyle/>
          <a:p>
            <a:r>
              <a:rPr lang="en-US" sz="2000" b="1" dirty="0"/>
              <a:t>FIGURE 6.1  Budget Constraint and Opportunity Set for </a:t>
            </a:r>
            <a:r>
              <a:rPr lang="en-US" sz="2000" b="1" dirty="0" smtClean="0"/>
              <a:t/>
            </a:r>
            <a:br>
              <a:rPr lang="en-US" sz="2000" b="1" dirty="0" smtClean="0"/>
            </a:br>
            <a:r>
              <a:rPr lang="en-US" sz="2000" b="1" dirty="0" smtClean="0"/>
              <a:t>Ann and Tom</a:t>
            </a:r>
            <a:endParaRPr lang="en-US" sz="2000" b="1" dirty="0"/>
          </a:p>
        </p:txBody>
      </p:sp>
      <p:sp>
        <p:nvSpPr>
          <p:cNvPr id="2" name="Text Placeholder 1"/>
          <p:cNvSpPr>
            <a:spLocks noGrp="1"/>
          </p:cNvSpPr>
          <p:nvPr>
            <p:ph type="body" sz="quarter" idx="13"/>
          </p:nvPr>
        </p:nvSpPr>
        <p:spPr>
          <a:xfrm>
            <a:off x="533400" y="1600200"/>
            <a:ext cx="2973388" cy="2590800"/>
          </a:xfrm>
        </p:spPr>
        <p:txBody>
          <a:bodyPr/>
          <a:lstStyle/>
          <a:p>
            <a:pPr rtl="0" eaLnBrk="1" latinLnBrk="0" hangingPunct="1">
              <a:spcBef>
                <a:spcPts val="1800"/>
              </a:spcBef>
            </a:pPr>
            <a:r>
              <a:rPr lang="en-US" sz="1600" b="0" kern="1200" dirty="0" smtClean="0">
                <a:solidFill>
                  <a:schemeClr val="tx1"/>
                </a:solidFill>
                <a:effectLst/>
                <a:latin typeface="+mn-lt"/>
                <a:ea typeface="+mn-ea"/>
                <a:cs typeface="+mn-cs"/>
              </a:rPr>
              <a:t>A budget constraint separates those combinations of goods and services (e.g., point </a:t>
            </a:r>
            <a:r>
              <a:rPr lang="en-US" sz="1600" b="0" i="1" kern="1200" dirty="0" smtClean="0">
                <a:solidFill>
                  <a:schemeClr val="tx1"/>
                </a:solidFill>
                <a:effectLst/>
                <a:latin typeface="+mn-lt"/>
                <a:ea typeface="+mn-ea"/>
                <a:cs typeface="+mn-cs"/>
              </a:rPr>
              <a:t>C</a:t>
            </a:r>
            <a:r>
              <a:rPr lang="en-US" sz="1600" b="0" kern="1200" dirty="0" smtClean="0">
                <a:solidFill>
                  <a:schemeClr val="tx1"/>
                </a:solidFill>
                <a:effectLst/>
                <a:latin typeface="+mn-lt"/>
                <a:ea typeface="+mn-ea"/>
                <a:cs typeface="+mn-cs"/>
              </a:rPr>
              <a:t>) that are available, given limited income, from those that are not (e.g., point </a:t>
            </a:r>
            <a:r>
              <a:rPr lang="en-US" sz="1600" b="0" i="1" kern="1200" dirty="0" smtClean="0">
                <a:solidFill>
                  <a:schemeClr val="tx1"/>
                </a:solidFill>
                <a:effectLst/>
                <a:latin typeface="+mn-lt"/>
                <a:ea typeface="+mn-ea"/>
                <a:cs typeface="+mn-cs"/>
              </a:rPr>
              <a:t>E</a:t>
            </a:r>
            <a:r>
              <a:rPr lang="en-US" sz="1600" b="0" kern="1200" dirty="0" smtClean="0">
                <a:solidFill>
                  <a:schemeClr val="tx1"/>
                </a:solidFill>
                <a:effectLst/>
                <a:latin typeface="+mn-lt"/>
                <a:ea typeface="+mn-ea"/>
                <a:cs typeface="+mn-cs"/>
              </a:rPr>
              <a:t>).</a:t>
            </a:r>
            <a:endParaRPr lang="en-US" dirty="0" smtClean="0">
              <a:effectLst/>
            </a:endParaRPr>
          </a:p>
          <a:p>
            <a:pPr rtl="0" eaLnBrk="1" latinLnBrk="0" hangingPunct="1">
              <a:spcBef>
                <a:spcPts val="1800"/>
              </a:spcBef>
            </a:pPr>
            <a:r>
              <a:rPr lang="en-US" sz="1600" b="0" kern="1200" dirty="0" smtClean="0">
                <a:solidFill>
                  <a:schemeClr val="tx1"/>
                </a:solidFill>
                <a:effectLst/>
                <a:latin typeface="+mn-lt"/>
                <a:ea typeface="+mn-ea"/>
                <a:cs typeface="+mn-cs"/>
              </a:rPr>
              <a:t>The available combinations make up the opportunity set.</a:t>
            </a:r>
            <a:endParaRPr lang="en-US" dirty="0"/>
          </a:p>
        </p:txBody>
      </p:sp>
      <p:pic>
        <p:nvPicPr>
          <p:cNvPr id="7" name="Picture 6" descr="An x-y graph presents budget constraint and opportunity set for Ann and Tom"/>
          <p:cNvPicPr>
            <a:picLocks noChangeAspect="1"/>
          </p:cNvPicPr>
          <p:nvPr/>
        </p:nvPicPr>
        <p:blipFill>
          <a:blip r:embed="rId2" cstate="print"/>
          <a:stretch>
            <a:fillRect/>
          </a:stretch>
        </p:blipFill>
        <p:spPr>
          <a:xfrm>
            <a:off x="3962399" y="990600"/>
            <a:ext cx="4295839" cy="4572000"/>
          </a:xfrm>
          <a:prstGeom prst="rect">
            <a:avLst/>
          </a:prstGeom>
        </p:spPr>
      </p:pic>
    </p:spTree>
    <p:extLst>
      <p:ext uri="{BB962C8B-B14F-4D97-AF65-F5344CB8AC3E}">
        <p14:creationId xmlns:p14="http://schemas.microsoft.com/office/powerpoint/2010/main" val="10718838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Grp="1" noChangeArrowheads="1"/>
          </p:cNvSpPr>
          <p:nvPr>
            <p:ph type="title"/>
          </p:nvPr>
        </p:nvSpPr>
        <p:spPr bwMode="auto">
          <a:xfrm>
            <a:off x="457200" y="609600"/>
            <a:ext cx="8229600" cy="716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r>
              <a:rPr lang="en-US" sz="3600" b="0" dirty="0">
                <a:solidFill>
                  <a:schemeClr val="bg1"/>
                </a:solidFill>
                <a:latin typeface="+mj-lt"/>
              </a:rPr>
              <a:t>The</a:t>
            </a:r>
            <a:r>
              <a:rPr lang="en-US" sz="3600" dirty="0">
                <a:solidFill>
                  <a:schemeClr val="bg1"/>
                </a:solidFill>
                <a:latin typeface="+mj-lt"/>
              </a:rPr>
              <a:t> </a:t>
            </a:r>
            <a:r>
              <a:rPr lang="en-US" sz="3600" b="0" dirty="0">
                <a:solidFill>
                  <a:schemeClr val="bg1"/>
                </a:solidFill>
                <a:latin typeface="+mj-lt"/>
              </a:rPr>
              <a:t>Budget</a:t>
            </a:r>
            <a:r>
              <a:rPr lang="en-US" sz="3600" dirty="0">
                <a:solidFill>
                  <a:schemeClr val="bg1"/>
                </a:solidFill>
                <a:latin typeface="+mj-lt"/>
              </a:rPr>
              <a:t> </a:t>
            </a:r>
            <a:r>
              <a:rPr lang="en-US" sz="3600" b="0" dirty="0" smtClean="0">
                <a:solidFill>
                  <a:schemeClr val="bg1"/>
                </a:solidFill>
                <a:latin typeface="+mj-lt"/>
              </a:rPr>
              <a:t>Constraint </a:t>
            </a:r>
            <a:r>
              <a:rPr lang="en-US" sz="2000" b="0" i="1" kern="0" dirty="0" smtClean="0">
                <a:solidFill>
                  <a:prstClr val="white"/>
                </a:solidFill>
                <a:latin typeface="Arial"/>
              </a:rPr>
              <a:t>(3 </a:t>
            </a:r>
            <a:r>
              <a:rPr lang="en-US" sz="2000" b="0" i="1" kern="0" dirty="0">
                <a:solidFill>
                  <a:prstClr val="white"/>
                </a:solidFill>
                <a:latin typeface="Arial"/>
              </a:rPr>
              <a:t>of </a:t>
            </a:r>
            <a:r>
              <a:rPr lang="en-US" sz="2000" b="0" i="1" kern="0" dirty="0" smtClean="0">
                <a:solidFill>
                  <a:prstClr val="white"/>
                </a:solidFill>
                <a:latin typeface="Arial"/>
              </a:rPr>
              <a:t>3)</a:t>
            </a:r>
            <a:endParaRPr lang="en-US" sz="3600" b="0" dirty="0">
              <a:solidFill>
                <a:schemeClr val="bg1"/>
              </a:solidFill>
              <a:latin typeface="+mj-lt"/>
            </a:endParaRPr>
          </a:p>
        </p:txBody>
      </p:sp>
      <p:sp>
        <p:nvSpPr>
          <p:cNvPr id="3" name="Content Placeholder 2"/>
          <p:cNvSpPr>
            <a:spLocks noGrp="1"/>
          </p:cNvSpPr>
          <p:nvPr>
            <p:ph idx="1"/>
          </p:nvPr>
        </p:nvSpPr>
        <p:spPr>
          <a:xfrm>
            <a:off x="457200" y="1600201"/>
            <a:ext cx="8229600" cy="2895600"/>
          </a:xfrm>
        </p:spPr>
        <p:txBody>
          <a:bodyPr/>
          <a:lstStyle/>
          <a:p>
            <a:pPr marL="0" indent="0">
              <a:buNone/>
            </a:pPr>
            <a:r>
              <a:rPr lang="en-US" sz="2400" b="1" dirty="0" smtClean="0"/>
              <a:t>The Budget Constraint More Formally</a:t>
            </a:r>
          </a:p>
          <a:p>
            <a:r>
              <a:rPr lang="en-US" sz="2400" dirty="0" smtClean="0"/>
              <a:t>Both prices and income affect the size of a household’s opportunity set.</a:t>
            </a:r>
          </a:p>
          <a:p>
            <a:r>
              <a:rPr lang="en-US" sz="2400" b="1" dirty="0" smtClean="0"/>
              <a:t>real </a:t>
            </a:r>
            <a:r>
              <a:rPr lang="en-US" sz="2400" b="1" dirty="0"/>
              <a:t>income  </a:t>
            </a:r>
            <a:r>
              <a:rPr lang="en-US" sz="2400" dirty="0"/>
              <a:t>The set of opportunities to purchase real goods and services available to a household as determined by prices and money income. </a:t>
            </a:r>
            <a:endParaRPr lang="en-US" sz="2600" dirty="0"/>
          </a:p>
        </p:txBody>
      </p:sp>
    </p:spTree>
    <p:extLst>
      <p:ext uri="{BB962C8B-B14F-4D97-AF65-F5344CB8AC3E}">
        <p14:creationId xmlns:p14="http://schemas.microsoft.com/office/powerpoint/2010/main" val="31397178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Equation of the Budget Constraint</a:t>
            </a:r>
            <a:endParaRPr lang="en-US" dirty="0"/>
          </a:p>
        </p:txBody>
      </p:sp>
      <p:sp>
        <p:nvSpPr>
          <p:cNvPr id="3" name="Content Placeholder 2" descr="Equation: PXX plus PyY equals I&#10;"/>
          <p:cNvSpPr>
            <a:spLocks noGrp="1"/>
          </p:cNvSpPr>
          <p:nvPr>
            <p:ph idx="1"/>
          </p:nvPr>
        </p:nvSpPr>
        <p:spPr/>
        <p:txBody>
          <a:bodyPr/>
          <a:lstStyle/>
          <a:p>
            <a:pPr>
              <a:spcAft>
                <a:spcPts val="6000"/>
              </a:spcAft>
            </a:pPr>
            <a:r>
              <a:rPr lang="en-US" sz="2400" dirty="0" smtClean="0"/>
              <a:t>In </a:t>
            </a:r>
            <a:r>
              <a:rPr lang="en-US" sz="2400" dirty="0"/>
              <a:t>general, the budget constraint can be </a:t>
            </a:r>
            <a:r>
              <a:rPr lang="en-US" sz="2400" dirty="0" smtClean="0"/>
              <a:t>written:</a:t>
            </a:r>
          </a:p>
          <a:p>
            <a:pPr marL="0" marR="0" indent="0" algn="l" defTabSz="914400" rtl="0" eaLnBrk="1" fontAlgn="auto" latinLnBrk="0" hangingPunct="1">
              <a:lnSpc>
                <a:spcPct val="100000"/>
              </a:lnSpc>
              <a:spcBef>
                <a:spcPts val="1500"/>
              </a:spcBef>
              <a:spcAft>
                <a:spcPts val="0"/>
              </a:spcAft>
              <a:buClr>
                <a:srgbClr val="0070C0"/>
              </a:buClr>
              <a:buSzPct val="100000"/>
              <a:buNone/>
              <a:tabLst/>
              <a:defRPr/>
            </a:pPr>
            <a:r>
              <a:rPr lang="en-US" sz="2400" dirty="0" smtClean="0"/>
              <a:t>where:</a:t>
            </a:r>
          </a:p>
          <a:p>
            <a:pPr marL="720281" lvl="1" indent="0">
              <a:spcBef>
                <a:spcPts val="0"/>
              </a:spcBef>
              <a:buNone/>
            </a:pPr>
            <a:r>
              <a:rPr lang="en-US" i="1" dirty="0" smtClean="0"/>
              <a:t>P</a:t>
            </a:r>
            <a:r>
              <a:rPr lang="en-US" i="1" baseline="-25000" dirty="0" smtClean="0"/>
              <a:t>X</a:t>
            </a:r>
            <a:r>
              <a:rPr lang="en-US" dirty="0" smtClean="0"/>
              <a:t> </a:t>
            </a:r>
            <a:r>
              <a:rPr lang="en-US" dirty="0"/>
              <a:t>= the price of </a:t>
            </a:r>
            <a:r>
              <a:rPr lang="en-US" i="1" dirty="0" smtClean="0"/>
              <a:t>X </a:t>
            </a:r>
          </a:p>
          <a:p>
            <a:pPr marL="720281" lvl="1" indent="0">
              <a:spcBef>
                <a:spcPts val="0"/>
              </a:spcBef>
              <a:buNone/>
            </a:pPr>
            <a:r>
              <a:rPr lang="en-US" i="1" dirty="0" smtClean="0"/>
              <a:t>X</a:t>
            </a:r>
            <a:r>
              <a:rPr lang="en-US" dirty="0" smtClean="0"/>
              <a:t> </a:t>
            </a:r>
            <a:r>
              <a:rPr lang="en-US" dirty="0"/>
              <a:t>= the quantity of </a:t>
            </a:r>
            <a:r>
              <a:rPr lang="en-US" i="1" dirty="0"/>
              <a:t>X</a:t>
            </a:r>
            <a:r>
              <a:rPr lang="en-US" dirty="0"/>
              <a:t> </a:t>
            </a:r>
            <a:r>
              <a:rPr lang="en-US" dirty="0" smtClean="0"/>
              <a:t>consumed </a:t>
            </a:r>
          </a:p>
          <a:p>
            <a:pPr marL="720281" lvl="1" indent="0">
              <a:spcBef>
                <a:spcPts val="0"/>
              </a:spcBef>
              <a:buNone/>
            </a:pPr>
            <a:r>
              <a:rPr lang="en-US" i="1" dirty="0" smtClean="0"/>
              <a:t>P</a:t>
            </a:r>
            <a:r>
              <a:rPr lang="en-US" i="1" baseline="-25000" dirty="0" smtClean="0"/>
              <a:t>Y</a:t>
            </a:r>
            <a:r>
              <a:rPr lang="en-US" dirty="0" smtClean="0"/>
              <a:t> </a:t>
            </a:r>
            <a:r>
              <a:rPr lang="en-US" dirty="0"/>
              <a:t>= the price of </a:t>
            </a:r>
            <a:r>
              <a:rPr lang="en-US" i="1" dirty="0" smtClean="0"/>
              <a:t>Y</a:t>
            </a:r>
          </a:p>
          <a:p>
            <a:pPr marL="720281" lvl="1" indent="0">
              <a:spcBef>
                <a:spcPts val="0"/>
              </a:spcBef>
              <a:buNone/>
            </a:pPr>
            <a:r>
              <a:rPr lang="en-US" i="1" dirty="0" smtClean="0"/>
              <a:t>Y</a:t>
            </a:r>
            <a:r>
              <a:rPr lang="en-US" dirty="0" smtClean="0"/>
              <a:t> </a:t>
            </a:r>
            <a:r>
              <a:rPr lang="en-US" dirty="0"/>
              <a:t>= the quantity of </a:t>
            </a:r>
            <a:r>
              <a:rPr lang="en-US" i="1" dirty="0"/>
              <a:t>Y</a:t>
            </a:r>
            <a:r>
              <a:rPr lang="en-US" dirty="0"/>
              <a:t> </a:t>
            </a:r>
            <a:r>
              <a:rPr lang="en-US" dirty="0" smtClean="0"/>
              <a:t>consumed</a:t>
            </a:r>
          </a:p>
          <a:p>
            <a:pPr marL="720281" lvl="1" indent="0">
              <a:spcBef>
                <a:spcPts val="0"/>
              </a:spcBef>
              <a:buNone/>
            </a:pPr>
            <a:r>
              <a:rPr lang="en-US" i="1" dirty="0" smtClean="0"/>
              <a:t>I</a:t>
            </a:r>
            <a:r>
              <a:rPr lang="en-US" dirty="0" smtClean="0"/>
              <a:t> </a:t>
            </a:r>
            <a:r>
              <a:rPr lang="en-US" dirty="0"/>
              <a:t>= household </a:t>
            </a:r>
            <a:r>
              <a:rPr lang="en-US" dirty="0" smtClean="0"/>
              <a:t>income</a:t>
            </a:r>
            <a:endParaRPr lang="en-US" sz="2600" dirty="0"/>
          </a:p>
        </p:txBody>
      </p:sp>
      <p:pic>
        <p:nvPicPr>
          <p:cNvPr id="1026" name="Picture 2" descr="Equation: PXX plus PyY equals I&#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0" y="2362200"/>
            <a:ext cx="2362200" cy="53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506385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639763"/>
          </a:xfrm>
        </p:spPr>
        <p:txBody>
          <a:bodyPr/>
          <a:lstStyle/>
          <a:p>
            <a:r>
              <a:rPr lang="en-US" sz="2000" b="1" dirty="0">
                <a:latin typeface="Arial" panose="020B0604020202020204" pitchFamily="34" charset="0"/>
                <a:ea typeface="+mn-ea"/>
                <a:cs typeface="+mn-cs"/>
                <a:sym typeface="Wingdings 3" panose="05040102010807070707" pitchFamily="18" charset="2"/>
              </a:rPr>
              <a:t>FIGURE 6.2  The Effect of a Decrease in Price on Ann and Tom’s Budget </a:t>
            </a:r>
            <a:r>
              <a:rPr lang="en-US" sz="2000" b="1" dirty="0" smtClean="0">
                <a:latin typeface="Arial" panose="020B0604020202020204" pitchFamily="34" charset="0"/>
                <a:ea typeface="+mn-ea"/>
                <a:cs typeface="+mn-cs"/>
                <a:sym typeface="Wingdings 3" panose="05040102010807070707" pitchFamily="18" charset="2"/>
              </a:rPr>
              <a:t>Constraint</a:t>
            </a:r>
            <a:endParaRPr lang="en-US" dirty="0"/>
          </a:p>
        </p:txBody>
      </p:sp>
      <p:sp>
        <p:nvSpPr>
          <p:cNvPr id="3" name="Text Placeholder 2"/>
          <p:cNvSpPr>
            <a:spLocks noGrp="1"/>
          </p:cNvSpPr>
          <p:nvPr>
            <p:ph type="body" sz="quarter" idx="13"/>
          </p:nvPr>
        </p:nvSpPr>
        <p:spPr>
          <a:xfrm>
            <a:off x="505932" y="1828800"/>
            <a:ext cx="3151668" cy="1905000"/>
          </a:xfrm>
        </p:spPr>
        <p:txBody>
          <a:bodyPr/>
          <a:lstStyle/>
          <a:p>
            <a:pPr marL="0" marR="0" indent="0" algn="l" defTabSz="914400" rtl="0" eaLnBrk="1" fontAlgn="auto" latinLnBrk="0" hangingPunct="1">
              <a:lnSpc>
                <a:spcPct val="100000"/>
              </a:lnSpc>
              <a:spcBef>
                <a:spcPts val="0"/>
              </a:spcBef>
              <a:spcAft>
                <a:spcPts val="0"/>
              </a:spcAft>
              <a:buClr>
                <a:srgbClr val="0070C0"/>
              </a:buClr>
              <a:buSzTx/>
              <a:buFont typeface="Arial" panose="020B0604020202020204" pitchFamily="34" charset="0"/>
              <a:buNone/>
              <a:tabLst/>
              <a:defRPr/>
            </a:pPr>
            <a:r>
              <a:rPr lang="en-US" sz="1600" b="0" kern="1200" dirty="0" smtClean="0">
                <a:solidFill>
                  <a:schemeClr val="tx1"/>
                </a:solidFill>
                <a:effectLst/>
                <a:latin typeface="+mn-lt"/>
                <a:ea typeface="+mn-ea"/>
                <a:cs typeface="+mn-cs"/>
              </a:rPr>
              <a:t>When the price of a good decreases, the budget constraint swivels to the right, increasing the opportunities available and expanding choice.</a:t>
            </a:r>
            <a:endParaRPr lang="en-US" dirty="0"/>
          </a:p>
        </p:txBody>
      </p:sp>
      <p:grpSp>
        <p:nvGrpSpPr>
          <p:cNvPr id="4" name="Group 3" descr="An x-y graph presents the effect of a decrease in price on Ann and Tom's budget constraint"/>
          <p:cNvGrpSpPr/>
          <p:nvPr/>
        </p:nvGrpSpPr>
        <p:grpSpPr>
          <a:xfrm>
            <a:off x="3886200" y="998640"/>
            <a:ext cx="4343400" cy="3946423"/>
            <a:chOff x="3886200" y="998640"/>
            <a:chExt cx="4343400" cy="3946423"/>
          </a:xfrm>
        </p:grpSpPr>
        <p:pic>
          <p:nvPicPr>
            <p:cNvPr id="1306631" name="Picture 7" descr="fig6_4_1pp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1020763"/>
              <a:ext cx="43434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6626" name="Picture 2" descr="fig6_4_3pp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6200" y="1020763"/>
              <a:ext cx="43434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6632" name="Picture 8" descr="fig6_4_5pp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6200" y="1020763"/>
              <a:ext cx="43434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6633" name="Picture 9" descr="fig6_4_4pp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86200" y="1020763"/>
              <a:ext cx="43434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6634" name="Picture 10" descr="An x-y graph presents the effect of a decrease in price on Ann and Tom's budget constrain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86200" y="998640"/>
              <a:ext cx="43434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2959329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762000"/>
          </a:xfrm>
        </p:spPr>
        <p:txBody>
          <a:bodyPr/>
          <a:lstStyle/>
          <a:p>
            <a:r>
              <a:rPr lang="en-US" dirty="0" smtClean="0"/>
              <a:t>The Basis of Choice: Utility </a:t>
            </a:r>
            <a:r>
              <a:rPr lang="en-US" sz="2000" i="1" kern="0" dirty="0">
                <a:solidFill>
                  <a:prstClr val="white"/>
                </a:solidFill>
              </a:rPr>
              <a:t>(1 of 2</a:t>
            </a:r>
            <a:r>
              <a:rPr lang="en-US" sz="2000" i="1" kern="0" dirty="0" smtClean="0">
                <a:solidFill>
                  <a:prstClr val="white"/>
                </a:solidFill>
              </a:rPr>
              <a:t>)</a:t>
            </a:r>
            <a:endParaRPr lang="en-US" dirty="0"/>
          </a:p>
        </p:txBody>
      </p:sp>
      <p:sp>
        <p:nvSpPr>
          <p:cNvPr id="3" name="Content Placeholder 2"/>
          <p:cNvSpPr>
            <a:spLocks noGrp="1"/>
          </p:cNvSpPr>
          <p:nvPr>
            <p:ph idx="1"/>
          </p:nvPr>
        </p:nvSpPr>
        <p:spPr>
          <a:xfrm>
            <a:off x="457200" y="1600201"/>
            <a:ext cx="8382000" cy="3276600"/>
          </a:xfrm>
        </p:spPr>
        <p:txBody>
          <a:bodyPr/>
          <a:lstStyle/>
          <a:p>
            <a:r>
              <a:rPr lang="en-US" sz="2400" b="1" dirty="0"/>
              <a:t>utility</a:t>
            </a:r>
            <a:r>
              <a:rPr lang="en-US" sz="2400" b="1" dirty="0" smtClean="0"/>
              <a:t>  </a:t>
            </a:r>
            <a:r>
              <a:rPr lang="en-US" sz="2400" dirty="0"/>
              <a:t>The satisfaction a product </a:t>
            </a:r>
            <a:r>
              <a:rPr lang="en-US" sz="2400" dirty="0" smtClean="0"/>
              <a:t>yields</a:t>
            </a:r>
            <a:endParaRPr lang="ar-JO" sz="2400" dirty="0" smtClean="0"/>
          </a:p>
          <a:p>
            <a:endParaRPr lang="en-US" sz="2400" dirty="0" smtClean="0"/>
          </a:p>
          <a:p>
            <a:pPr marL="0" indent="0">
              <a:spcBef>
                <a:spcPts val="4200"/>
              </a:spcBef>
              <a:buNone/>
            </a:pPr>
            <a:r>
              <a:rPr lang="en-US" sz="2400" b="1" kern="0" dirty="0"/>
              <a:t>Diminishing Marginal Utility</a:t>
            </a:r>
          </a:p>
          <a:p>
            <a:pPr>
              <a:spcBef>
                <a:spcPts val="2400"/>
              </a:spcBef>
            </a:pPr>
            <a:r>
              <a:rPr lang="en-US" sz="2400" b="1" dirty="0" smtClean="0"/>
              <a:t>law </a:t>
            </a:r>
            <a:r>
              <a:rPr lang="en-US" sz="2400" b="1" dirty="0"/>
              <a:t>of diminishing marginal utility  </a:t>
            </a:r>
            <a:r>
              <a:rPr lang="en-US" sz="2400" dirty="0"/>
              <a:t>The more of any one good consumed in a given period, the less satisfaction (utility) generated by consuming each additional (marginal) unit of the same </a:t>
            </a:r>
            <a:r>
              <a:rPr lang="en-US" sz="2400" dirty="0" smtClean="0"/>
              <a:t>good</a:t>
            </a:r>
            <a:r>
              <a:rPr lang="en-US" sz="2400" dirty="0" smtClean="0"/>
              <a:t>.</a:t>
            </a:r>
            <a:endParaRPr lang="ar-JO" sz="2400" dirty="0" smtClean="0"/>
          </a:p>
          <a:p>
            <a:pPr algn="r" rtl="1">
              <a:spcBef>
                <a:spcPts val="2400"/>
              </a:spcBef>
            </a:pPr>
            <a:r>
              <a:rPr lang="ar-JO" sz="2400" dirty="0"/>
              <a:t>كلما زادت الكمية المستهلكة من سلعة معينة خلال فترة زمنية معينة، انخفضت المنفعة الناتجة عن كل وحدة إضافية منها.</a:t>
            </a:r>
            <a:endParaRPr lang="en-US" sz="2400" dirty="0" smtClean="0"/>
          </a:p>
        </p:txBody>
      </p:sp>
      <p:sp>
        <p:nvSpPr>
          <p:cNvPr id="4" name="Rectangle 1"/>
          <p:cNvSpPr>
            <a:spLocks noChangeArrowheads="1"/>
          </p:cNvSpPr>
          <p:nvPr/>
        </p:nvSpPr>
        <p:spPr bwMode="auto">
          <a:xfrm>
            <a:off x="2667000" y="22860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مقدار الإشباع أو الرضا الذي يحصل عليه الفرد من استهلاك سلعة أو خدمة</a:t>
            </a: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65115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55320"/>
            <a:ext cx="8229600" cy="640080"/>
          </a:xfrm>
        </p:spPr>
        <p:txBody>
          <a:bodyPr/>
          <a:lstStyle/>
          <a:p>
            <a:r>
              <a:rPr lang="en-US" dirty="0" smtClean="0"/>
              <a:t>The Basis of Choice: Utility </a:t>
            </a:r>
            <a:r>
              <a:rPr lang="en-US" sz="2000" i="1" kern="0" dirty="0" smtClean="0">
                <a:solidFill>
                  <a:prstClr val="white"/>
                </a:solidFill>
              </a:rPr>
              <a:t>(2 of 2)</a:t>
            </a:r>
            <a:endParaRPr lang="en-US" dirty="0"/>
          </a:p>
        </p:txBody>
      </p:sp>
      <p:sp>
        <p:nvSpPr>
          <p:cNvPr id="3" name="Content Placeholder 2"/>
          <p:cNvSpPr>
            <a:spLocks noGrp="1"/>
          </p:cNvSpPr>
          <p:nvPr>
            <p:ph idx="1"/>
          </p:nvPr>
        </p:nvSpPr>
        <p:spPr>
          <a:xfrm>
            <a:off x="457200" y="1600200"/>
            <a:ext cx="8382000" cy="4525963"/>
          </a:xfrm>
        </p:spPr>
        <p:txBody>
          <a:bodyPr/>
          <a:lstStyle/>
          <a:p>
            <a:r>
              <a:rPr lang="en-US" sz="2400" b="1" dirty="0" smtClean="0"/>
              <a:t>marginal utility (</a:t>
            </a:r>
            <a:r>
              <a:rPr lang="en-US" sz="2400" b="1" i="1" dirty="0" smtClean="0"/>
              <a:t>MU</a:t>
            </a:r>
            <a:r>
              <a:rPr lang="en-US" sz="2400" b="1" dirty="0" smtClean="0"/>
              <a:t>)  </a:t>
            </a:r>
            <a:r>
              <a:rPr lang="en-US" sz="2400" dirty="0" smtClean="0"/>
              <a:t>The additional satisfaction gained by the consumption of </a:t>
            </a:r>
            <a:r>
              <a:rPr lang="en-US" sz="2400" i="1" dirty="0" smtClean="0"/>
              <a:t>one more </a:t>
            </a:r>
            <a:r>
              <a:rPr lang="en-US" sz="2400" dirty="0" smtClean="0"/>
              <a:t>unit of a good or service</a:t>
            </a:r>
            <a:r>
              <a:rPr lang="en-US" sz="2400" dirty="0" smtClean="0"/>
              <a:t>.</a:t>
            </a:r>
            <a:endParaRPr lang="ar-JO" sz="2400" dirty="0" smtClean="0"/>
          </a:p>
          <a:p>
            <a:endParaRPr lang="en-US" sz="2400" dirty="0" smtClean="0"/>
          </a:p>
          <a:p>
            <a:r>
              <a:rPr lang="en-US" sz="2400" b="1" dirty="0" smtClean="0"/>
              <a:t>total utility  </a:t>
            </a:r>
            <a:r>
              <a:rPr lang="en-US" sz="2400" dirty="0" smtClean="0"/>
              <a:t>The total satisfaction a product yields</a:t>
            </a:r>
            <a:r>
              <a:rPr lang="en-US" sz="2400" dirty="0" smtClean="0"/>
              <a:t>.</a:t>
            </a:r>
            <a:endParaRPr lang="ar-JO" sz="2400" dirty="0" smtClean="0"/>
          </a:p>
          <a:p>
            <a:pPr algn="r" rtl="1"/>
            <a:r>
              <a:rPr lang="ar-JO" sz="2400" dirty="0"/>
              <a:t>هي مجموع الإشباع الناتج عن استهلاك عدد معين من الوحدات.</a:t>
            </a:r>
          </a:p>
          <a:p>
            <a:pPr algn="r" rtl="1"/>
            <a:endParaRPr lang="en-US" sz="2400" dirty="0"/>
          </a:p>
        </p:txBody>
      </p:sp>
      <p:sp>
        <p:nvSpPr>
          <p:cNvPr id="4" name="Rectangle 1"/>
          <p:cNvSpPr>
            <a:spLocks noChangeArrowheads="1"/>
          </p:cNvSpPr>
          <p:nvPr/>
        </p:nvSpPr>
        <p:spPr bwMode="auto">
          <a:xfrm>
            <a:off x="3553779" y="2438400"/>
            <a:ext cx="5285421"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en-US" sz="2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الزيادة في المنفعة الناتجة عن استهلاك وحدة إضافية</a:t>
            </a:r>
            <a:r>
              <a:rPr kumimoji="0" lang="en-US" altLang="en-US" sz="2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901015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4114800" cy="1066800"/>
          </a:xfrm>
        </p:spPr>
        <p:txBody>
          <a:bodyPr/>
          <a:lstStyle/>
          <a:p>
            <a:pPr rtl="0" eaLnBrk="1" fontAlgn="base" latinLnBrk="0" hangingPunct="1"/>
            <a:r>
              <a:rPr lang="en-US" sz="1600" b="1" i="0" kern="1200" baseline="0" dirty="0" smtClean="0">
                <a:ln>
                  <a:noFill/>
                </a:ln>
                <a:solidFill>
                  <a:srgbClr val="000000"/>
                </a:solidFill>
                <a:effectLst/>
                <a:latin typeface="Arial"/>
                <a:cs typeface="Arial"/>
              </a:rPr>
              <a:t>TABLE 6.2  </a:t>
            </a:r>
            <a:r>
              <a:rPr lang="en-US" sz="1600" b="1" i="0" kern="1200" baseline="0" dirty="0" smtClean="0">
                <a:ln>
                  <a:noFill/>
                </a:ln>
                <a:solidFill>
                  <a:srgbClr val="000000"/>
                </a:solidFill>
                <a:effectLst/>
                <a:latin typeface="Arial"/>
              </a:rPr>
              <a:t>Total Utility and Marginal Utility of Trips to the Club per Week</a:t>
            </a:r>
            <a:endParaRPr lang="en-US" dirty="0"/>
          </a:p>
        </p:txBody>
      </p:sp>
      <p:graphicFrame>
        <p:nvGraphicFramePr>
          <p:cNvPr id="1309763" name="Group 67" descr="A table presents total utility and marginal utility of trips to the club per week"/>
          <p:cNvGraphicFramePr>
            <a:graphicFrameLocks noGrp="1"/>
          </p:cNvGraphicFramePr>
          <p:nvPr>
            <p:ph idx="4294967295"/>
            <p:extLst>
              <p:ext uri="{D42A27DB-BD31-4B8C-83A1-F6EECF244321}">
                <p14:modId xmlns:p14="http://schemas.microsoft.com/office/powerpoint/2010/main" val="2365566151"/>
              </p:ext>
            </p:extLst>
          </p:nvPr>
        </p:nvGraphicFramePr>
        <p:xfrm>
          <a:off x="609600" y="990600"/>
          <a:ext cx="3589338" cy="2346708"/>
        </p:xfrm>
        <a:graphic>
          <a:graphicData uri="http://schemas.openxmlformats.org/drawingml/2006/table">
            <a:tbl>
              <a:tblPr firstRow="1"/>
              <a:tblGrid>
                <a:gridCol w="1223638"/>
                <a:gridCol w="1142062"/>
                <a:gridCol w="1223638"/>
              </a:tblGrid>
              <a:tr h="402689">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Trips</a:t>
                      </a:r>
                      <a:br>
                        <a:rPr kumimoji="0" lang="en-US" sz="1400" b="1" i="0" u="none" strike="noStrike" cap="none" normalizeH="0" baseline="0" dirty="0" smtClean="0">
                          <a:ln>
                            <a:noFill/>
                          </a:ln>
                          <a:solidFill>
                            <a:schemeClr val="tx1"/>
                          </a:solidFill>
                          <a:effectLst/>
                          <a:latin typeface="Arial" charset="0"/>
                        </a:rPr>
                      </a:br>
                      <a:r>
                        <a:rPr kumimoji="0" lang="en-US" sz="1400" b="1" i="0" u="none" strike="noStrike" cap="none" normalizeH="0" baseline="0" dirty="0" smtClean="0">
                          <a:ln>
                            <a:noFill/>
                          </a:ln>
                          <a:solidFill>
                            <a:schemeClr val="tx1"/>
                          </a:solidFill>
                          <a:effectLst/>
                          <a:latin typeface="Arial" charset="0"/>
                        </a:rPr>
                        <a:t>to Club</a:t>
                      </a:r>
                    </a:p>
                  </a:txBody>
                  <a:tcPr marR="0" marT="45702" marB="45702"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Total</a:t>
                      </a:r>
                      <a:br>
                        <a:rPr kumimoji="0" lang="en-US" sz="1400" b="1" i="0" u="none" strike="noStrike" cap="none" normalizeH="0" baseline="0" dirty="0" smtClean="0">
                          <a:ln>
                            <a:noFill/>
                          </a:ln>
                          <a:solidFill>
                            <a:schemeClr val="tx1"/>
                          </a:solidFill>
                          <a:effectLst/>
                          <a:latin typeface="Arial" charset="0"/>
                        </a:rPr>
                      </a:br>
                      <a:r>
                        <a:rPr kumimoji="0" lang="en-US" sz="1400" b="1" i="0" u="none" strike="noStrike" cap="none" normalizeH="0" baseline="0" dirty="0" smtClean="0">
                          <a:ln>
                            <a:noFill/>
                          </a:ln>
                          <a:solidFill>
                            <a:schemeClr val="tx1"/>
                          </a:solidFill>
                          <a:effectLst/>
                          <a:latin typeface="Arial" charset="0"/>
                        </a:rPr>
                        <a:t>Utility</a:t>
                      </a:r>
                    </a:p>
                  </a:txBody>
                  <a:tcPr marR="0" marT="45702" marB="45702"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Marginal</a:t>
                      </a:r>
                      <a:br>
                        <a:rPr kumimoji="0" lang="en-US" sz="1400" b="1" i="0" u="none" strike="noStrike" cap="none" normalizeH="0" baseline="0" dirty="0" smtClean="0">
                          <a:ln>
                            <a:noFill/>
                          </a:ln>
                          <a:solidFill>
                            <a:schemeClr val="tx1"/>
                          </a:solidFill>
                          <a:effectLst/>
                          <a:latin typeface="Arial" charset="0"/>
                        </a:rPr>
                      </a:br>
                      <a:r>
                        <a:rPr kumimoji="0" lang="en-US" sz="1400" b="1" i="0" u="none" strike="noStrike" cap="none" normalizeH="0" baseline="0" dirty="0" smtClean="0">
                          <a:ln>
                            <a:noFill/>
                          </a:ln>
                          <a:solidFill>
                            <a:schemeClr val="tx1"/>
                          </a:solidFill>
                          <a:effectLst/>
                          <a:latin typeface="Arial" charset="0"/>
                        </a:rPr>
                        <a:t>Utility</a:t>
                      </a:r>
                      <a:endParaRPr kumimoji="0" lang="en-US" sz="1400" b="0" i="0" u="none" strike="noStrike" cap="none" normalizeH="0" baseline="0" dirty="0" smtClean="0">
                        <a:ln>
                          <a:noFill/>
                        </a:ln>
                        <a:solidFill>
                          <a:schemeClr val="tx1"/>
                        </a:solidFill>
                        <a:effectLst/>
                        <a:latin typeface="Arial" charset="0"/>
                      </a:endParaRPr>
                    </a:p>
                  </a:txBody>
                  <a:tcPr marR="0" marT="45702" marB="45702"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6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1</a:t>
                      </a:r>
                    </a:p>
                  </a:txBody>
                  <a:tcPr marR="0" marT="45702" marB="45702"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12</a:t>
                      </a:r>
                    </a:p>
                  </a:txBody>
                  <a:tcPr marR="274320" marT="45702" marB="4570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12</a:t>
                      </a:r>
                    </a:p>
                  </a:txBody>
                  <a:tcPr marR="0" marT="45702" marB="45702"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236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2</a:t>
                      </a:r>
                    </a:p>
                  </a:txBody>
                  <a:tcPr marR="0" marT="45702" marB="45702"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22</a:t>
                      </a:r>
                    </a:p>
                  </a:txBody>
                  <a:tcPr marR="274320" marT="45702" marB="45702"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10</a:t>
                      </a:r>
                    </a:p>
                  </a:txBody>
                  <a:tcPr marR="0" marT="45702" marB="45702" horzOverflow="overflow">
                    <a:lnL>
                      <a:noFill/>
                    </a:lnL>
                    <a:lnR cap="flat">
                      <a:noFill/>
                    </a:lnR>
                    <a:lnT>
                      <a:noFill/>
                    </a:lnT>
                    <a:lnB>
                      <a:noFill/>
                    </a:lnB>
                    <a:lnTlToBr>
                      <a:noFill/>
                    </a:lnTlToBr>
                    <a:lnBlToTr>
                      <a:noFill/>
                    </a:lnBlToTr>
                    <a:noFill/>
                  </a:tcPr>
                </a:tc>
              </a:tr>
              <a:tr h="236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3</a:t>
                      </a:r>
                    </a:p>
                  </a:txBody>
                  <a:tcPr marR="0" marT="45702" marB="45702"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28</a:t>
                      </a:r>
                    </a:p>
                  </a:txBody>
                  <a:tcPr marR="274320" marT="45702" marB="45702"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6</a:t>
                      </a:r>
                    </a:p>
                  </a:txBody>
                  <a:tcPr marR="0" marT="45702" marB="45702" horzOverflow="overflow">
                    <a:lnL>
                      <a:noFill/>
                    </a:lnL>
                    <a:lnR cap="flat">
                      <a:noFill/>
                    </a:lnR>
                    <a:lnT>
                      <a:noFill/>
                    </a:lnT>
                    <a:lnB>
                      <a:noFill/>
                    </a:lnB>
                    <a:lnTlToBr>
                      <a:noFill/>
                    </a:lnTlToBr>
                    <a:lnBlToTr>
                      <a:noFill/>
                    </a:lnBlToTr>
                    <a:noFill/>
                  </a:tcPr>
                </a:tc>
              </a:tr>
              <a:tr h="236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4</a:t>
                      </a:r>
                    </a:p>
                  </a:txBody>
                  <a:tcPr marR="0" marT="45702" marB="45702"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32</a:t>
                      </a:r>
                    </a:p>
                  </a:txBody>
                  <a:tcPr marR="274320" marT="45702" marB="45702"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4</a:t>
                      </a:r>
                    </a:p>
                  </a:txBody>
                  <a:tcPr marR="0" marT="45702" marB="45702" horzOverflow="overflow">
                    <a:lnL>
                      <a:noFill/>
                    </a:lnL>
                    <a:lnR cap="flat">
                      <a:noFill/>
                    </a:lnR>
                    <a:lnT>
                      <a:noFill/>
                    </a:lnT>
                    <a:lnB>
                      <a:noFill/>
                    </a:lnB>
                    <a:lnTlToBr>
                      <a:noFill/>
                    </a:lnTlToBr>
                    <a:lnBlToTr>
                      <a:noFill/>
                    </a:lnBlToTr>
                    <a:noFill/>
                  </a:tcPr>
                </a:tc>
              </a:tr>
              <a:tr h="236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5</a:t>
                      </a:r>
                    </a:p>
                  </a:txBody>
                  <a:tcPr marR="0" marT="45702" marB="45702"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34</a:t>
                      </a:r>
                    </a:p>
                  </a:txBody>
                  <a:tcPr marR="274320" marT="45702" marB="45702"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2</a:t>
                      </a:r>
                    </a:p>
                  </a:txBody>
                  <a:tcPr marR="0" marT="45702" marB="45702" horzOverflow="overflow">
                    <a:lnL>
                      <a:noFill/>
                    </a:lnL>
                    <a:lnR cap="flat">
                      <a:noFill/>
                    </a:lnR>
                    <a:lnT>
                      <a:noFill/>
                    </a:lnT>
                    <a:lnB>
                      <a:noFill/>
                    </a:lnB>
                    <a:lnTlToBr>
                      <a:noFill/>
                    </a:lnTlToBr>
                    <a:lnBlToTr>
                      <a:noFill/>
                    </a:lnBlToTr>
                    <a:noFill/>
                  </a:tcPr>
                </a:tc>
              </a:tr>
              <a:tr h="2368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6</a:t>
                      </a:r>
                    </a:p>
                  </a:txBody>
                  <a:tcPr marR="0" marT="45702" marB="45702"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34</a:t>
                      </a:r>
                    </a:p>
                  </a:txBody>
                  <a:tcPr marR="274320" marT="45702" marB="45702"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rPr>
                        <a:t>0</a:t>
                      </a:r>
                    </a:p>
                  </a:txBody>
                  <a:tcPr marR="0" marT="45702" marB="45702"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309754" name="Rectangle 58"/>
          <p:cNvSpPr>
            <a:spLocks noChangeArrowheads="1"/>
          </p:cNvSpPr>
          <p:nvPr/>
        </p:nvSpPr>
        <p:spPr bwMode="auto">
          <a:xfrm>
            <a:off x="4837043" y="81516"/>
            <a:ext cx="3733800" cy="45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spcBef>
                <a:spcPct val="0"/>
              </a:spcBef>
            </a:pPr>
            <a:r>
              <a:rPr lang="en-US" sz="1600" dirty="0" smtClean="0">
                <a:solidFill>
                  <a:schemeClr val="tx1"/>
                </a:solidFill>
              </a:rPr>
              <a:t>FIGURE </a:t>
            </a:r>
            <a:r>
              <a:rPr lang="en-US" sz="1600" dirty="0">
                <a:solidFill>
                  <a:schemeClr val="tx1"/>
                </a:solidFill>
              </a:rPr>
              <a:t>6.3  Graphs of Frank’s Total and Marginal Utility</a:t>
            </a:r>
          </a:p>
        </p:txBody>
      </p:sp>
      <p:pic>
        <p:nvPicPr>
          <p:cNvPr id="10" name="Picture 9" descr="Two x-y graphs present Frank's total and marginal utility&#10;"/>
          <p:cNvPicPr>
            <a:picLocks noChangeAspect="1"/>
          </p:cNvPicPr>
          <p:nvPr/>
        </p:nvPicPr>
        <p:blipFill>
          <a:blip r:embed="rId3" cstate="print"/>
          <a:stretch>
            <a:fillRect/>
          </a:stretch>
        </p:blipFill>
        <p:spPr>
          <a:xfrm>
            <a:off x="4953000" y="685800"/>
            <a:ext cx="3096641" cy="5681663"/>
          </a:xfrm>
          <a:prstGeom prst="rect">
            <a:avLst/>
          </a:prstGeom>
        </p:spPr>
      </p:pic>
      <p:sp>
        <p:nvSpPr>
          <p:cNvPr id="3" name="Text Placeholder 2"/>
          <p:cNvSpPr>
            <a:spLocks noGrp="1"/>
          </p:cNvSpPr>
          <p:nvPr>
            <p:ph type="body" sz="quarter" idx="13"/>
          </p:nvPr>
        </p:nvSpPr>
        <p:spPr>
          <a:xfrm>
            <a:off x="625641" y="3794523"/>
            <a:ext cx="3184359" cy="2225277"/>
          </a:xfrm>
        </p:spPr>
        <p:txBody>
          <a:bodyPr/>
          <a:lstStyle/>
          <a:p>
            <a:pPr rtl="0" eaLnBrk="1" latinLnBrk="0" hangingPunct="1"/>
            <a:r>
              <a:rPr lang="en-US" sz="1600" b="0" kern="1200" dirty="0" smtClean="0">
                <a:solidFill>
                  <a:schemeClr val="tx1"/>
                </a:solidFill>
                <a:effectLst/>
                <a:latin typeface="+mn-lt"/>
                <a:ea typeface="+mn-ea"/>
                <a:cs typeface="+mn-cs"/>
              </a:rPr>
              <a:t>Marginal utility is the additional utility gained by consuming one additional unit of a commodity—in this case, trips to the club.</a:t>
            </a:r>
            <a:endParaRPr lang="en-US" dirty="0" smtClean="0">
              <a:effectLst/>
            </a:endParaRPr>
          </a:p>
          <a:p>
            <a:pPr rtl="0" eaLnBrk="1" latinLnBrk="0" hangingPunct="1"/>
            <a:r>
              <a:rPr lang="en-US" sz="1600" b="0" kern="1200" dirty="0" smtClean="0">
                <a:solidFill>
                  <a:schemeClr val="tx1"/>
                </a:solidFill>
                <a:effectLst/>
                <a:latin typeface="+mn-lt"/>
                <a:ea typeface="+mn-ea"/>
                <a:cs typeface="+mn-cs"/>
              </a:rPr>
              <a:t>When marginal utility is zero, total utility stops rising.</a:t>
            </a:r>
            <a:endParaRPr lang="en-US" dirty="0"/>
          </a:p>
        </p:txBody>
      </p:sp>
    </p:spTree>
    <p:extLst>
      <p:ext uri="{BB962C8B-B14F-4D97-AF65-F5344CB8AC3E}">
        <p14:creationId xmlns:p14="http://schemas.microsoft.com/office/powerpoint/2010/main" val="11164396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633126"/>
            <a:ext cx="8229600" cy="685800"/>
          </a:xfrm>
        </p:spPr>
        <p:txBody>
          <a:bodyPr/>
          <a:lstStyle/>
          <a:p>
            <a:pPr rtl="0" eaLnBrk="1" latinLnBrk="0" hangingPunct="1"/>
            <a:r>
              <a:rPr lang="en-US" sz="3600" dirty="0" smtClean="0">
                <a:solidFill>
                  <a:srgbClr val="FFFFFF"/>
                </a:solidFill>
                <a:effectLst/>
                <a:latin typeface="Arial"/>
              </a:rPr>
              <a:t>Allocating Income to Maximize Utility</a:t>
            </a:r>
            <a:endParaRPr lang="en-US" dirty="0"/>
          </a:p>
        </p:txBody>
      </p:sp>
      <p:graphicFrame>
        <p:nvGraphicFramePr>
          <p:cNvPr id="22608" name="Group 80" descr="A table presents allocation of fixed expenditure per week between two alternatives&#10;"/>
          <p:cNvGraphicFramePr>
            <a:graphicFrameLocks noGrp="1"/>
          </p:cNvGraphicFramePr>
          <p:nvPr>
            <p:ph idx="4294967295"/>
            <p:extLst>
              <p:ext uri="{D42A27DB-BD31-4B8C-83A1-F6EECF244321}">
                <p14:modId xmlns:p14="http://schemas.microsoft.com/office/powerpoint/2010/main" val="1815384211"/>
              </p:ext>
            </p:extLst>
          </p:nvPr>
        </p:nvGraphicFramePr>
        <p:xfrm>
          <a:off x="457200" y="1547526"/>
          <a:ext cx="8229600" cy="4472274"/>
        </p:xfrm>
        <a:graphic>
          <a:graphicData uri="http://schemas.openxmlformats.org/drawingml/2006/table">
            <a:tbl>
              <a:tblPr firstRow="1"/>
              <a:tblGrid>
                <a:gridCol w="1676400"/>
                <a:gridCol w="1447800"/>
                <a:gridCol w="1524000"/>
                <a:gridCol w="1371600"/>
                <a:gridCol w="2209800"/>
              </a:tblGrid>
              <a:tr h="317628">
                <a:tc gridSpan="5">
                  <a:txBody>
                    <a:bodyPr/>
                    <a:lstStyle/>
                    <a:p>
                      <a:pPr marL="971550" marR="0" lvl="0" indent="-97155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cs typeface="Arial" charset="0"/>
                          <a:sym typeface="Wingdings 3" pitchFamily="18" charset="2"/>
                        </a:rPr>
                        <a:t>TABLE 6.3   </a:t>
                      </a:r>
                      <a:r>
                        <a:rPr kumimoji="0" lang="en-US" sz="1600" b="1" i="0" u="none" strike="noStrike" cap="none" normalizeH="0" baseline="0" dirty="0" smtClean="0">
                          <a:ln>
                            <a:noFill/>
                          </a:ln>
                          <a:solidFill>
                            <a:schemeClr val="tx1"/>
                          </a:solidFill>
                          <a:effectLst/>
                          <a:latin typeface="Arial" charset="0"/>
                          <a:sym typeface="Wingdings 3" pitchFamily="18" charset="2"/>
                        </a:rPr>
                        <a:t>Allocation of Fixed Expenditure per Week between Two Alternatives</a:t>
                      </a:r>
                    </a:p>
                  </a:txBody>
                  <a:tcPr marT="45706" marB="4570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70710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(1) Trips to Club</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per Week</a:t>
                      </a:r>
                    </a:p>
                  </a:txBody>
                  <a:tcPr marR="0" marT="45706" marB="45706"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(2) Total Utility</a:t>
                      </a:r>
                    </a:p>
                  </a:txBody>
                  <a:tcPr marR="0" marT="45706" marB="45706"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(3) Marginal</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Utility (</a:t>
                      </a:r>
                      <a:r>
                        <a:rPr kumimoji="0" lang="en-US" sz="1400" b="1" i="1" u="none" strike="noStrike" cap="none" normalizeH="0" baseline="0" dirty="0" smtClean="0">
                          <a:ln>
                            <a:noFill/>
                          </a:ln>
                          <a:solidFill>
                            <a:schemeClr val="tx1"/>
                          </a:solidFill>
                          <a:effectLst/>
                          <a:latin typeface="Arial" charset="0"/>
                          <a:sym typeface="Wingdings 3" pitchFamily="18" charset="2"/>
                        </a:rPr>
                        <a:t>MU</a:t>
                      </a:r>
                      <a:r>
                        <a:rPr kumimoji="0" lang="en-US" sz="1400" b="1" i="0" u="none" strike="noStrike" cap="none" normalizeH="0" baseline="0" dirty="0" smtClean="0">
                          <a:ln>
                            <a:noFill/>
                          </a:ln>
                          <a:solidFill>
                            <a:schemeClr val="tx1"/>
                          </a:solidFill>
                          <a:effectLst/>
                          <a:latin typeface="Arial" charset="0"/>
                          <a:sym typeface="Wingdings 3" pitchFamily="18" charset="2"/>
                        </a:rPr>
                        <a:t>)</a:t>
                      </a:r>
                    </a:p>
                  </a:txBody>
                  <a:tcPr marR="0" marT="45706" marB="45706"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(4) Price (</a:t>
                      </a:r>
                      <a:r>
                        <a:rPr kumimoji="0" lang="en-US" sz="1400" b="1" i="1" u="none" strike="noStrike" cap="none" normalizeH="0" baseline="0" dirty="0" smtClean="0">
                          <a:ln>
                            <a:noFill/>
                          </a:ln>
                          <a:solidFill>
                            <a:schemeClr val="tx1"/>
                          </a:solidFill>
                          <a:effectLst/>
                          <a:latin typeface="Arial" charset="0"/>
                          <a:sym typeface="Wingdings 3" pitchFamily="18" charset="2"/>
                        </a:rPr>
                        <a:t>P</a:t>
                      </a:r>
                      <a:r>
                        <a:rPr kumimoji="0" lang="en-US" sz="1400" b="1" i="0" u="none" strike="noStrike" cap="none" normalizeH="0" baseline="0" dirty="0" smtClean="0">
                          <a:ln>
                            <a:noFill/>
                          </a:ln>
                          <a:solidFill>
                            <a:schemeClr val="tx1"/>
                          </a:solidFill>
                          <a:effectLst/>
                          <a:latin typeface="Arial" charset="0"/>
                          <a:sym typeface="Wingdings 3" pitchFamily="18" charset="2"/>
                        </a:rPr>
                        <a:t>)</a:t>
                      </a:r>
                    </a:p>
                  </a:txBody>
                  <a:tcPr marR="0" marT="45706" marB="45706"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(5) Marginal Utility per Dollar (</a:t>
                      </a:r>
                      <a:r>
                        <a:rPr kumimoji="0" lang="en-US" sz="1400" b="1" i="1" u="none" strike="noStrike" cap="none" normalizeH="0" baseline="0" dirty="0" smtClean="0">
                          <a:ln>
                            <a:noFill/>
                          </a:ln>
                          <a:solidFill>
                            <a:schemeClr val="tx1"/>
                          </a:solidFill>
                          <a:effectLst/>
                          <a:latin typeface="Arial" charset="0"/>
                          <a:sym typeface="Wingdings 3" pitchFamily="18" charset="2"/>
                        </a:rPr>
                        <a:t>MU/P</a:t>
                      </a:r>
                      <a:r>
                        <a:rPr kumimoji="0" lang="en-US" sz="1400" b="1" i="0" u="none" strike="noStrike" cap="none" normalizeH="0" baseline="0" dirty="0" smtClean="0">
                          <a:ln>
                            <a:noFill/>
                          </a:ln>
                          <a:solidFill>
                            <a:schemeClr val="tx1"/>
                          </a:solidFill>
                          <a:effectLst/>
                          <a:latin typeface="Arial" charset="0"/>
                          <a:sym typeface="Wingdings 3" pitchFamily="18" charset="2"/>
                        </a:rPr>
                        <a:t>)</a:t>
                      </a:r>
                    </a:p>
                  </a:txBody>
                  <a:tcPr marR="0" marT="45706" marB="45706" anchor="b"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3976">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1</a:t>
                      </a:r>
                    </a:p>
                  </a:txBody>
                  <a:tcPr marR="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12</a:t>
                      </a:r>
                    </a:p>
                  </a:txBody>
                  <a:tcPr marR="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12</a:t>
                      </a:r>
                    </a:p>
                  </a:txBody>
                  <a:tcPr marR="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$3.00</a:t>
                      </a:r>
                    </a:p>
                  </a:txBody>
                  <a:tcPr marR="41148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4.0</a:t>
                      </a:r>
                    </a:p>
                  </a:txBody>
                  <a:tcPr marR="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2</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22</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10</a:t>
                      </a:r>
                    </a:p>
                  </a:txBody>
                  <a:tcPr marR="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3.3</a:t>
                      </a:r>
                    </a:p>
                  </a:txBody>
                  <a:tcPr marR="0" marT="0" marB="0" horzOverflow="overflow">
                    <a:lnL>
                      <a:noFill/>
                    </a:lnL>
                    <a:lnR>
                      <a:noFill/>
                    </a:lnR>
                    <a:lnT>
                      <a:noFill/>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28</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6</a:t>
                      </a:r>
                    </a:p>
                  </a:txBody>
                  <a:tcPr marR="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2.0</a:t>
                      </a:r>
                    </a:p>
                  </a:txBody>
                  <a:tcPr marR="0" marT="0" marB="0" horzOverflow="overflow">
                    <a:lnL>
                      <a:noFill/>
                    </a:lnL>
                    <a:lnR>
                      <a:noFill/>
                    </a:lnR>
                    <a:lnT>
                      <a:noFill/>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4</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32</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4</a:t>
                      </a:r>
                    </a:p>
                  </a:txBody>
                  <a:tcPr marR="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1.3</a:t>
                      </a:r>
                    </a:p>
                  </a:txBody>
                  <a:tcPr marR="0" marT="0" marB="0" horzOverflow="overflow">
                    <a:lnL>
                      <a:noFill/>
                    </a:lnL>
                    <a:lnR>
                      <a:noFill/>
                    </a:lnR>
                    <a:lnT>
                      <a:noFill/>
                    </a:lnT>
                    <a:lnB>
                      <a:noFill/>
                    </a:lnB>
                    <a:lnTlToBr>
                      <a:noFill/>
                    </a:lnTlToBr>
                    <a:lnBlToTr>
                      <a:noFill/>
                    </a:lnBlToTr>
                    <a:noFill/>
                  </a:tcPr>
                </a:tc>
              </a:tr>
              <a:tr h="18397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5</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34</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2</a:t>
                      </a:r>
                    </a:p>
                  </a:txBody>
                  <a:tcPr marR="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0.7</a:t>
                      </a:r>
                    </a:p>
                  </a:txBody>
                  <a:tcPr marR="0" marT="0" marB="0" horzOverflow="overflow">
                    <a:lnL>
                      <a:noFill/>
                    </a:lnL>
                    <a:lnR>
                      <a:noFill/>
                    </a:lnR>
                    <a:lnT>
                      <a:noFill/>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34</a:t>
                      </a:r>
                    </a:p>
                  </a:txBody>
                  <a:tcPr marR="0"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0</a:t>
                      </a:r>
                    </a:p>
                  </a:txBody>
                  <a:tcPr marR="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0</a:t>
                      </a:r>
                    </a:p>
                  </a:txBody>
                  <a:tcPr marR="155448" marT="0" marB="0" horzOverflow="overflow">
                    <a:lnL>
                      <a:noFill/>
                    </a:lnL>
                    <a:lnR>
                      <a:noFill/>
                    </a:lnR>
                    <a:lnT>
                      <a:noFill/>
                    </a:lnT>
                    <a:lnB>
                      <a:noFill/>
                    </a:lnB>
                    <a:lnTlToBr>
                      <a:noFill/>
                    </a:lnTlToBr>
                    <a:lnBlToTr>
                      <a:noFill/>
                    </a:lnBlToTr>
                    <a:noFill/>
                  </a:tcPr>
                </a:tc>
              </a:tr>
              <a:tr h="70710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(1) Basketball</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Games per Week</a:t>
                      </a:r>
                    </a:p>
                  </a:txBody>
                  <a:tcPr marR="0" marT="45706" marB="4570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(2) Total Utility</a:t>
                      </a:r>
                    </a:p>
                  </a:txBody>
                  <a:tcPr marT="45706" marB="4570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1" i="0" u="none" strike="noStrike" cap="none" normalizeH="0" baseline="0" dirty="0" smtClean="0">
                          <a:ln>
                            <a:noFill/>
                          </a:ln>
                          <a:solidFill>
                            <a:schemeClr val="tx1"/>
                          </a:solidFill>
                          <a:effectLst/>
                          <a:latin typeface="Arial" charset="0"/>
                          <a:sym typeface="Wingdings 3" pitchFamily="18" charset="2"/>
                        </a:rPr>
                        <a:t/>
                      </a:r>
                      <a:br>
                        <a:rPr kumimoji="0" lang="pt-BR" sz="1400" b="1" i="0" u="none" strike="noStrike" cap="none" normalizeH="0" baseline="0" dirty="0" smtClean="0">
                          <a:ln>
                            <a:noFill/>
                          </a:ln>
                          <a:solidFill>
                            <a:schemeClr val="tx1"/>
                          </a:solidFill>
                          <a:effectLst/>
                          <a:latin typeface="Arial" charset="0"/>
                          <a:sym typeface="Wingdings 3" pitchFamily="18" charset="2"/>
                        </a:rPr>
                      </a:br>
                      <a:r>
                        <a:rPr kumimoji="0" lang="pt-BR" sz="1400" b="1" i="0" u="none" strike="noStrike" cap="none" normalizeH="0" baseline="0" dirty="0" smtClean="0">
                          <a:ln>
                            <a:noFill/>
                          </a:ln>
                          <a:solidFill>
                            <a:schemeClr val="tx1"/>
                          </a:solidFill>
                          <a:effectLst/>
                          <a:latin typeface="Arial" charset="0"/>
                          <a:sym typeface="Wingdings 3" pitchFamily="18" charset="2"/>
                        </a:rPr>
                        <a:t>(3) Marginal</a:t>
                      </a:r>
                      <a:br>
                        <a:rPr kumimoji="0" lang="pt-BR" sz="1400" b="1" i="0" u="none" strike="noStrike" cap="none" normalizeH="0" baseline="0" dirty="0" smtClean="0">
                          <a:ln>
                            <a:noFill/>
                          </a:ln>
                          <a:solidFill>
                            <a:schemeClr val="tx1"/>
                          </a:solidFill>
                          <a:effectLst/>
                          <a:latin typeface="Arial" charset="0"/>
                          <a:sym typeface="Wingdings 3" pitchFamily="18" charset="2"/>
                        </a:rPr>
                      </a:br>
                      <a:r>
                        <a:rPr kumimoji="0" lang="pt-BR" sz="1400" b="1" i="0" u="none" strike="noStrike" cap="none" normalizeH="0" baseline="0" dirty="0" smtClean="0">
                          <a:ln>
                            <a:noFill/>
                          </a:ln>
                          <a:solidFill>
                            <a:schemeClr val="tx1"/>
                          </a:solidFill>
                          <a:effectLst/>
                          <a:latin typeface="Arial" charset="0"/>
                          <a:sym typeface="Wingdings 3" pitchFamily="18" charset="2"/>
                        </a:rPr>
                        <a:t>Utility (</a:t>
                      </a:r>
                      <a:r>
                        <a:rPr kumimoji="0" lang="pt-BR" sz="1400" b="1" i="1" u="none" strike="noStrike" cap="none" normalizeH="0" baseline="0" dirty="0" smtClean="0">
                          <a:ln>
                            <a:noFill/>
                          </a:ln>
                          <a:solidFill>
                            <a:schemeClr val="tx1"/>
                          </a:solidFill>
                          <a:effectLst/>
                          <a:latin typeface="Arial" charset="0"/>
                          <a:sym typeface="Wingdings 3" pitchFamily="18" charset="2"/>
                        </a:rPr>
                        <a:t>MU</a:t>
                      </a:r>
                      <a:r>
                        <a:rPr kumimoji="0" lang="pt-BR" sz="1400" b="1" i="0" u="none" strike="noStrike" cap="none" normalizeH="0" baseline="0" dirty="0" smtClean="0">
                          <a:ln>
                            <a:noFill/>
                          </a:ln>
                          <a:solidFill>
                            <a:schemeClr val="tx1"/>
                          </a:solidFill>
                          <a:effectLst/>
                          <a:latin typeface="Arial" charset="0"/>
                          <a:sym typeface="Wingdings 3" pitchFamily="18" charset="2"/>
                        </a:rPr>
                        <a:t>)</a:t>
                      </a:r>
                    </a:p>
                  </a:txBody>
                  <a:tcPr marR="0" marT="45706" marB="4570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(4) Price (</a:t>
                      </a:r>
                      <a:r>
                        <a:rPr kumimoji="0" lang="en-US" sz="1400" b="1" i="1" u="none" strike="noStrike" cap="none" normalizeH="0" baseline="0" dirty="0" smtClean="0">
                          <a:ln>
                            <a:noFill/>
                          </a:ln>
                          <a:solidFill>
                            <a:schemeClr val="tx1"/>
                          </a:solidFill>
                          <a:effectLst/>
                          <a:latin typeface="Arial" charset="0"/>
                          <a:sym typeface="Wingdings 3" pitchFamily="18" charset="2"/>
                        </a:rPr>
                        <a:t>P</a:t>
                      </a:r>
                      <a:r>
                        <a:rPr kumimoji="0" lang="en-US" sz="1400" b="1" i="0" u="none" strike="noStrike" cap="none" normalizeH="0" baseline="0" dirty="0" smtClean="0">
                          <a:ln>
                            <a:noFill/>
                          </a:ln>
                          <a:solidFill>
                            <a:schemeClr val="tx1"/>
                          </a:solidFill>
                          <a:effectLst/>
                          <a:latin typeface="Arial" charset="0"/>
                          <a:sym typeface="Wingdings 3" pitchFamily="18" charset="2"/>
                        </a:rPr>
                        <a:t>)</a:t>
                      </a:r>
                    </a:p>
                  </a:txBody>
                  <a:tcPr marR="0" marT="45706" marB="4570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sym typeface="Wingdings 3" pitchFamily="18" charset="2"/>
                        </a:rPr>
                        <a:t>(5) Marginal Utility</a:t>
                      </a:r>
                      <a:br>
                        <a:rPr kumimoji="0" lang="en-US" sz="1400" b="1" i="0" u="none" strike="noStrike" cap="none" normalizeH="0" baseline="0" dirty="0" smtClean="0">
                          <a:ln>
                            <a:noFill/>
                          </a:ln>
                          <a:solidFill>
                            <a:schemeClr val="tx1"/>
                          </a:solidFill>
                          <a:effectLst/>
                          <a:latin typeface="Arial" charset="0"/>
                          <a:sym typeface="Wingdings 3" pitchFamily="18" charset="2"/>
                        </a:rPr>
                      </a:br>
                      <a:r>
                        <a:rPr kumimoji="0" lang="en-US" sz="1400" b="1" i="0" u="none" strike="noStrike" cap="none" normalizeH="0" baseline="0" dirty="0" smtClean="0">
                          <a:ln>
                            <a:noFill/>
                          </a:ln>
                          <a:solidFill>
                            <a:schemeClr val="tx1"/>
                          </a:solidFill>
                          <a:effectLst/>
                          <a:latin typeface="Arial" charset="0"/>
                          <a:sym typeface="Wingdings 3" pitchFamily="18" charset="2"/>
                        </a:rPr>
                        <a:t>per Dollar (</a:t>
                      </a:r>
                      <a:r>
                        <a:rPr kumimoji="0" lang="en-US" sz="1400" b="1" i="1" u="none" strike="noStrike" cap="none" normalizeH="0" baseline="0" dirty="0" smtClean="0">
                          <a:ln>
                            <a:noFill/>
                          </a:ln>
                          <a:solidFill>
                            <a:schemeClr val="tx1"/>
                          </a:solidFill>
                          <a:effectLst/>
                          <a:latin typeface="Arial" charset="0"/>
                          <a:sym typeface="Wingdings 3" pitchFamily="18" charset="2"/>
                        </a:rPr>
                        <a:t>MU/P</a:t>
                      </a:r>
                      <a:r>
                        <a:rPr kumimoji="0" lang="en-US" sz="1400" b="1" i="0" u="none" strike="noStrike" cap="none" normalizeH="0" baseline="0" dirty="0" smtClean="0">
                          <a:ln>
                            <a:noFill/>
                          </a:ln>
                          <a:solidFill>
                            <a:schemeClr val="tx1"/>
                          </a:solidFill>
                          <a:effectLst/>
                          <a:latin typeface="Arial" charset="0"/>
                          <a:sym typeface="Wingdings 3" pitchFamily="18" charset="2"/>
                        </a:rPr>
                        <a:t>)</a:t>
                      </a:r>
                    </a:p>
                  </a:txBody>
                  <a:tcPr marR="0" marT="45706" marB="45706"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r h="21630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1</a:t>
                      </a:r>
                    </a:p>
                  </a:txBody>
                  <a:tcPr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21</a:t>
                      </a:r>
                    </a:p>
                  </a:txBody>
                  <a:tcPr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21</a:t>
                      </a:r>
                    </a:p>
                  </a:txBody>
                  <a:tcPr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$6.00</a:t>
                      </a:r>
                    </a:p>
                  </a:txBody>
                  <a:tcPr marR="41148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3.5</a:t>
                      </a:r>
                    </a:p>
                  </a:txBody>
                  <a:tcPr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2</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33</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12</a:t>
                      </a:r>
                    </a:p>
                  </a:txBody>
                  <a:tcPr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2.0</a:t>
                      </a:r>
                    </a:p>
                  </a:txBody>
                  <a:tcPr marT="0" marB="0" horzOverflow="overflow">
                    <a:lnL>
                      <a:noFill/>
                    </a:lnL>
                    <a:lnR>
                      <a:noFill/>
                    </a:lnR>
                    <a:lnT>
                      <a:noFill/>
                    </a:lnT>
                    <a:lnB>
                      <a:noFill/>
                    </a:lnB>
                    <a:lnTlToBr>
                      <a:noFill/>
                    </a:lnTlToBr>
                    <a:lnBlToTr>
                      <a:noFill/>
                    </a:lnBlToTr>
                    <a:noFill/>
                  </a:tcPr>
                </a:tc>
              </a:tr>
              <a:tr h="21630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3</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42</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9</a:t>
                      </a:r>
                    </a:p>
                  </a:txBody>
                  <a:tcPr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1.5</a:t>
                      </a:r>
                    </a:p>
                  </a:txBody>
                  <a:tcPr marT="0" marB="0" horzOverflow="overflow">
                    <a:lnL>
                      <a:noFill/>
                    </a:lnL>
                    <a:lnR>
                      <a:noFill/>
                    </a:lnR>
                    <a:lnT>
                      <a:noFill/>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4</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48</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6</a:t>
                      </a:r>
                    </a:p>
                  </a:txBody>
                  <a:tcPr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1.0</a:t>
                      </a:r>
                    </a:p>
                  </a:txBody>
                  <a:tcPr marT="0" marB="0" horzOverflow="overflow">
                    <a:lnL>
                      <a:noFill/>
                    </a:lnL>
                    <a:lnR>
                      <a:noFill/>
                    </a:lnR>
                    <a:lnT>
                      <a:noFill/>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5</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51</a:t>
                      </a:r>
                    </a:p>
                  </a:txBody>
                  <a:tcPr marT="0" marB="0" horzOverflow="overflow">
                    <a:lnL>
                      <a:noFill/>
                    </a:lnL>
                    <a:lnR>
                      <a:noFill/>
                    </a:lnR>
                    <a:lnT>
                      <a:noFill/>
                    </a:lnT>
                    <a:lnB>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3</a:t>
                      </a:r>
                    </a:p>
                  </a:txBody>
                  <a:tcPr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6.00</a:t>
                      </a:r>
                    </a:p>
                  </a:txBody>
                  <a:tcPr marR="41148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0.5</a:t>
                      </a:r>
                    </a:p>
                  </a:txBody>
                  <a:tcPr marT="0" marB="0" horzOverflow="overflow">
                    <a:lnL>
                      <a:noFill/>
                    </a:lnL>
                    <a:lnR>
                      <a:noFill/>
                    </a:lnR>
                    <a:lnT>
                      <a:noFill/>
                    </a:lnT>
                    <a:lnB>
                      <a:noFill/>
                    </a:lnB>
                    <a:lnTlToBr>
                      <a:noFill/>
                    </a:lnTlToBr>
                    <a:lnBlToTr>
                      <a:noFill/>
                    </a:lnBlToTr>
                    <a:noFill/>
                  </a:tcPr>
                </a:tc>
              </a:tr>
              <a:tr h="225511">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a:t>
                      </a:r>
                    </a:p>
                  </a:txBody>
                  <a:tcPr marT="0" marB="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51</a:t>
                      </a:r>
                    </a:p>
                  </a:txBody>
                  <a:tcPr marT="0" marB="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charset="0"/>
                          <a:sym typeface="Wingdings 3" pitchFamily="18" charset="2"/>
                        </a:rPr>
                        <a:t>    0</a:t>
                      </a:r>
                    </a:p>
                  </a:txBody>
                  <a:tcPr marT="0" marB="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6.00</a:t>
                      </a:r>
                    </a:p>
                  </a:txBody>
                  <a:tcPr marR="411480" marT="0" marB="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sym typeface="Wingdings 3" pitchFamily="18" charset="2"/>
                        </a:rPr>
                        <a:t>0</a:t>
                      </a:r>
                    </a:p>
                  </a:txBody>
                  <a:tcPr marR="228600" marT="0" marB="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2365516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716280"/>
          </a:xfrm>
        </p:spPr>
        <p:txBody>
          <a:bodyPr/>
          <a:lstStyle/>
          <a:p>
            <a:r>
              <a:rPr lang="en-US" dirty="0" smtClean="0"/>
              <a:t>The Utility-Maximizing Rule </a:t>
            </a:r>
            <a:r>
              <a:rPr lang="en-US" sz="2000" i="1" kern="0" dirty="0">
                <a:solidFill>
                  <a:prstClr val="white"/>
                </a:solidFill>
              </a:rPr>
              <a:t>(1 of 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pPr>
              <a:lnSpc>
                <a:spcPct val="105000"/>
              </a:lnSpc>
              <a:spcBef>
                <a:spcPct val="0"/>
              </a:spcBef>
              <a:spcAft>
                <a:spcPts val="10200"/>
              </a:spcAft>
            </a:pPr>
            <a:r>
              <a:rPr lang="en-US" sz="2400" dirty="0" smtClean="0"/>
              <a:t>Utility-maximizing </a:t>
            </a:r>
            <a:r>
              <a:rPr lang="en-US" sz="2400" dirty="0"/>
              <a:t>consumers spread out their expenditures until the following condition holds</a:t>
            </a:r>
            <a:r>
              <a:rPr lang="en-US" sz="2400" dirty="0" smtClean="0"/>
              <a:t>:</a:t>
            </a:r>
          </a:p>
          <a:p>
            <a:pPr marL="287338" indent="0">
              <a:lnSpc>
                <a:spcPct val="105000"/>
              </a:lnSpc>
              <a:spcBef>
                <a:spcPct val="0"/>
              </a:spcBef>
              <a:spcAft>
                <a:spcPct val="0"/>
              </a:spcAft>
              <a:buNone/>
            </a:pPr>
            <a:r>
              <a:rPr lang="en-US" sz="2400" dirty="0" smtClean="0"/>
              <a:t>where </a:t>
            </a:r>
            <a:r>
              <a:rPr lang="en-US" sz="2400" i="1" dirty="0"/>
              <a:t>MU</a:t>
            </a:r>
            <a:r>
              <a:rPr lang="en-US" sz="2400" i="1" baseline="-25000" dirty="0"/>
              <a:t>X</a:t>
            </a:r>
            <a:r>
              <a:rPr lang="en-US" sz="2400" dirty="0"/>
              <a:t> is the marginal utility derived from the last unit of </a:t>
            </a:r>
            <a:r>
              <a:rPr lang="en-US" sz="2400" i="1" dirty="0"/>
              <a:t>X</a:t>
            </a:r>
            <a:r>
              <a:rPr lang="en-US" sz="2400" dirty="0"/>
              <a:t> consumed, </a:t>
            </a:r>
            <a:r>
              <a:rPr lang="en-US" sz="2400" i="1" dirty="0"/>
              <a:t>MU</a:t>
            </a:r>
            <a:r>
              <a:rPr lang="en-US" sz="2400" i="1" baseline="-25000" dirty="0"/>
              <a:t>Y</a:t>
            </a:r>
            <a:r>
              <a:rPr lang="en-US" sz="2400" dirty="0"/>
              <a:t> is the marginal utility derived from the last unit of </a:t>
            </a:r>
            <a:r>
              <a:rPr lang="en-US" sz="2400" i="1" dirty="0"/>
              <a:t>Y</a:t>
            </a:r>
            <a:r>
              <a:rPr lang="en-US" sz="2400" dirty="0"/>
              <a:t> consumed, </a:t>
            </a:r>
            <a:r>
              <a:rPr lang="en-US" sz="2400" i="1" dirty="0"/>
              <a:t>P</a:t>
            </a:r>
            <a:r>
              <a:rPr lang="en-US" sz="2400" i="1" baseline="-25000" dirty="0"/>
              <a:t>X</a:t>
            </a:r>
            <a:r>
              <a:rPr lang="en-US" sz="2400" dirty="0"/>
              <a:t> is the price per unit of </a:t>
            </a:r>
            <a:r>
              <a:rPr lang="en-US" sz="2400" i="1" dirty="0"/>
              <a:t>X</a:t>
            </a:r>
            <a:r>
              <a:rPr lang="en-US" sz="2400" dirty="0"/>
              <a:t>, and </a:t>
            </a:r>
            <a:r>
              <a:rPr lang="en-US" sz="2400" i="1" dirty="0"/>
              <a:t>P</a:t>
            </a:r>
            <a:r>
              <a:rPr lang="en-US" sz="2400" i="1" baseline="-25000" dirty="0"/>
              <a:t>Y</a:t>
            </a:r>
            <a:r>
              <a:rPr lang="en-US" sz="2400" dirty="0"/>
              <a:t> is the price per unit of </a:t>
            </a:r>
            <a:r>
              <a:rPr lang="en-US" sz="2400" i="1" dirty="0"/>
              <a:t>Y</a:t>
            </a:r>
            <a:r>
              <a:rPr lang="en-US" sz="2400" dirty="0" smtClean="0"/>
              <a:t>.</a:t>
            </a:r>
            <a:endParaRPr lang="en-US" sz="2400" dirty="0"/>
          </a:p>
        </p:txBody>
      </p:sp>
      <p:pic>
        <p:nvPicPr>
          <p:cNvPr id="3074" name="Picture 2" descr="Utility-maximizing rule: MUX over PX = MUY over PY for all goods,&#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400" y="2743200"/>
            <a:ext cx="7315200" cy="8878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2204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685800"/>
          </a:xfrm>
        </p:spPr>
        <p:txBody>
          <a:bodyPr/>
          <a:lstStyle/>
          <a:p>
            <a:r>
              <a:rPr lang="en-US" dirty="0" smtClean="0"/>
              <a:t>The Utility-Maximizing Rule </a:t>
            </a:r>
            <a:r>
              <a:rPr lang="en-US" sz="2000" i="1" kern="0" dirty="0" smtClean="0">
                <a:solidFill>
                  <a:prstClr val="white"/>
                </a:solidFill>
              </a:rPr>
              <a:t>(2 </a:t>
            </a:r>
            <a:r>
              <a:rPr lang="en-US" sz="2000" i="1" kern="0" dirty="0">
                <a:solidFill>
                  <a:prstClr val="white"/>
                </a:solidFill>
              </a:rPr>
              <a:t>of 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r>
              <a:rPr lang="en-US" sz="2400" b="1" dirty="0"/>
              <a:t>utility-maximizing rule  </a:t>
            </a:r>
            <a:r>
              <a:rPr lang="en-US" sz="2400" dirty="0"/>
              <a:t>Equating the ratio of the marginal utility of a good to its price for all goods.</a:t>
            </a:r>
          </a:p>
          <a:p>
            <a:r>
              <a:rPr lang="en-US" sz="2400" b="1" dirty="0"/>
              <a:t>diamond/water paradox  </a:t>
            </a:r>
            <a:r>
              <a:rPr lang="en-US" sz="2400" dirty="0"/>
              <a:t>A paradox stating that (1) the things with the greatest value in use frequently have little or no value in exchange and (2) the things with the greatest value in exchange frequently have little or no value in use</a:t>
            </a:r>
            <a:r>
              <a:rPr lang="en-US" sz="2400" dirty="0" smtClean="0"/>
              <a:t>.</a:t>
            </a:r>
            <a:endParaRPr lang="en-US" sz="2400" dirty="0"/>
          </a:p>
        </p:txBody>
      </p:sp>
    </p:spTree>
    <p:extLst>
      <p:ext uri="{BB962C8B-B14F-4D97-AF65-F5344CB8AC3E}">
        <p14:creationId xmlns:p14="http://schemas.microsoft.com/office/powerpoint/2010/main" val="3439250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457200" y="228600"/>
            <a:ext cx="8229600" cy="1097280"/>
          </a:xfrm>
        </p:spPr>
        <p:txBody>
          <a:bodyPr/>
          <a:lstStyle/>
          <a:p>
            <a:pPr marL="0" marR="0" indent="0" algn="l" defTabSz="914400" rtl="0" eaLnBrk="1" fontAlgn="auto" latinLnBrk="0" hangingPunct="1">
              <a:lnSpc>
                <a:spcPct val="100000"/>
              </a:lnSpc>
              <a:spcBef>
                <a:spcPct val="0"/>
              </a:spcBef>
              <a:spcAft>
                <a:spcPts val="0"/>
              </a:spcAft>
              <a:buClrTx/>
              <a:buSzTx/>
              <a:buFontTx/>
              <a:buNone/>
              <a:tabLst/>
              <a:defRPr/>
            </a:pPr>
            <a:r>
              <a:rPr lang="en-US" sz="3600" dirty="0" smtClean="0">
                <a:solidFill>
                  <a:srgbClr val="FFFFFF"/>
                </a:solidFill>
                <a:effectLst/>
                <a:latin typeface="Arial"/>
              </a:rPr>
              <a:t>Diminishing Marginal Utility and </a:t>
            </a:r>
            <a:r>
              <a:rPr lang="en-US" sz="3600" kern="1200" dirty="0" smtClean="0">
                <a:solidFill>
                  <a:schemeClr val="bg1"/>
                </a:solidFill>
                <a:effectLst/>
                <a:latin typeface="+mj-lt"/>
                <a:ea typeface="+mj-ea"/>
                <a:cs typeface="+mj-cs"/>
              </a:rPr>
              <a:t>Downward-Sloping Demand</a:t>
            </a:r>
            <a:endParaRPr lang="en-US" dirty="0"/>
          </a:p>
        </p:txBody>
      </p:sp>
      <p:sp>
        <p:nvSpPr>
          <p:cNvPr id="1312779" name="Rectangle 11"/>
          <p:cNvSpPr>
            <a:spLocks noChangeArrowheads="1"/>
          </p:cNvSpPr>
          <p:nvPr/>
        </p:nvSpPr>
        <p:spPr bwMode="auto">
          <a:xfrm>
            <a:off x="396710" y="1492698"/>
            <a:ext cx="7909090" cy="50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spcBef>
                <a:spcPct val="0"/>
              </a:spcBef>
            </a:pPr>
            <a:r>
              <a:rPr lang="en-US" sz="2000" dirty="0" smtClean="0">
                <a:solidFill>
                  <a:schemeClr val="tx1"/>
                </a:solidFill>
              </a:rPr>
              <a:t>FIGURE </a:t>
            </a:r>
            <a:r>
              <a:rPr lang="en-US" sz="2000" dirty="0">
                <a:solidFill>
                  <a:schemeClr val="tx1"/>
                </a:solidFill>
              </a:rPr>
              <a:t>6.4  Diminishing Marginal Utility and </a:t>
            </a:r>
            <a:r>
              <a:rPr lang="en-US" sz="2000" dirty="0" smtClean="0">
                <a:solidFill>
                  <a:schemeClr val="tx1"/>
                </a:solidFill>
              </a:rPr>
              <a:t/>
            </a:r>
            <a:br>
              <a:rPr lang="en-US" sz="2000" dirty="0" smtClean="0">
                <a:solidFill>
                  <a:schemeClr val="tx1"/>
                </a:solidFill>
              </a:rPr>
            </a:br>
            <a:r>
              <a:rPr lang="en-US" sz="2000" dirty="0" smtClean="0">
                <a:solidFill>
                  <a:schemeClr val="tx1"/>
                </a:solidFill>
              </a:rPr>
              <a:t>Downward-Sloping </a:t>
            </a:r>
            <a:r>
              <a:rPr lang="en-US" sz="2000" dirty="0">
                <a:solidFill>
                  <a:schemeClr val="tx1"/>
                </a:solidFill>
              </a:rPr>
              <a:t>Demand</a:t>
            </a:r>
          </a:p>
        </p:txBody>
      </p:sp>
      <p:pic>
        <p:nvPicPr>
          <p:cNvPr id="2" name="Picture 1" descr="An x-y graph presents diminishing marginal utility and downward sloping demand&#10;"/>
          <p:cNvPicPr>
            <a:picLocks noChangeAspect="1"/>
          </p:cNvPicPr>
          <p:nvPr/>
        </p:nvPicPr>
        <p:blipFill>
          <a:blip r:embed="rId2" cstate="print"/>
          <a:stretch>
            <a:fillRect/>
          </a:stretch>
        </p:blipFill>
        <p:spPr>
          <a:xfrm>
            <a:off x="533400" y="2343015"/>
            <a:ext cx="3976695" cy="3796956"/>
          </a:xfrm>
          <a:prstGeom prst="rect">
            <a:avLst/>
          </a:prstGeom>
        </p:spPr>
      </p:pic>
      <p:sp>
        <p:nvSpPr>
          <p:cNvPr id="4" name="Text Placeholder 3"/>
          <p:cNvSpPr>
            <a:spLocks noGrp="1"/>
          </p:cNvSpPr>
          <p:nvPr>
            <p:ph type="body" idx="4294967295"/>
          </p:nvPr>
        </p:nvSpPr>
        <p:spPr>
          <a:xfrm>
            <a:off x="4953000" y="2538644"/>
            <a:ext cx="3807542" cy="3252556"/>
          </a:xfrm>
        </p:spPr>
        <p:txBody>
          <a:bodyPr/>
          <a:lstStyle/>
          <a:p>
            <a:pPr marL="0" indent="0">
              <a:lnSpc>
                <a:spcPct val="105000"/>
              </a:lnSpc>
              <a:spcBef>
                <a:spcPts val="1800"/>
              </a:spcBef>
              <a:spcAft>
                <a:spcPct val="0"/>
              </a:spcAft>
              <a:buNone/>
            </a:pPr>
            <a:r>
              <a:rPr lang="en-US" sz="1400" dirty="0">
                <a:latin typeface="Arial" panose="020B0604020202020204" pitchFamily="34" charset="0"/>
                <a:sym typeface="Wingdings 3" panose="05040102010807070707" pitchFamily="18" charset="2"/>
              </a:rPr>
              <a:t>At a price of $40, the utility gained from even the first Thai meal is not  worth the price. </a:t>
            </a:r>
          </a:p>
          <a:p>
            <a:pPr marL="0" indent="0">
              <a:lnSpc>
                <a:spcPct val="105000"/>
              </a:lnSpc>
              <a:spcBef>
                <a:spcPts val="1800"/>
              </a:spcBef>
              <a:spcAft>
                <a:spcPct val="0"/>
              </a:spcAft>
              <a:buNone/>
            </a:pPr>
            <a:r>
              <a:rPr lang="en-US" sz="1400" dirty="0">
                <a:latin typeface="Arial" panose="020B0604020202020204" pitchFamily="34" charset="0"/>
                <a:sym typeface="Wingdings 3" panose="05040102010807070707" pitchFamily="18" charset="2"/>
              </a:rPr>
              <a:t>However, a lower price of $25 lures Ann and Tom into the Thai restaurant 5 times a month. (The utility from the sixth meal is not worth $25</a:t>
            </a:r>
            <a:r>
              <a:rPr lang="en-US" sz="1400" dirty="0" smtClean="0">
                <a:latin typeface="Arial" panose="020B0604020202020204" pitchFamily="34" charset="0"/>
                <a:sym typeface="Wingdings 3" panose="05040102010807070707" pitchFamily="18" charset="2"/>
              </a:rPr>
              <a:t>.)</a:t>
            </a:r>
            <a:endParaRPr lang="en-US" sz="1400" dirty="0">
              <a:latin typeface="Arial" panose="020B0604020202020204" pitchFamily="34" charset="0"/>
              <a:sym typeface="Wingdings 3" panose="05040102010807070707" pitchFamily="18" charset="2"/>
            </a:endParaRPr>
          </a:p>
          <a:p>
            <a:pPr marL="0" indent="0">
              <a:lnSpc>
                <a:spcPct val="105000"/>
              </a:lnSpc>
              <a:spcBef>
                <a:spcPts val="1800"/>
              </a:spcBef>
              <a:spcAft>
                <a:spcPct val="0"/>
              </a:spcAft>
              <a:buNone/>
            </a:pPr>
            <a:r>
              <a:rPr lang="en-US" sz="1400" dirty="0">
                <a:latin typeface="Arial" panose="020B0604020202020204" pitchFamily="34" charset="0"/>
                <a:sym typeface="Wingdings 3" panose="05040102010807070707" pitchFamily="18" charset="2"/>
              </a:rPr>
              <a:t>If the price is $15, Ann and Tom will eat Thai meals 10 times a month—until the marginal utility of a Thai meal drops below the utility they could gain from spending $15 on other goods. </a:t>
            </a:r>
          </a:p>
          <a:p>
            <a:pPr marL="0" indent="0">
              <a:lnSpc>
                <a:spcPct val="105000"/>
              </a:lnSpc>
              <a:spcBef>
                <a:spcPts val="1800"/>
              </a:spcBef>
              <a:spcAft>
                <a:spcPct val="0"/>
              </a:spcAft>
              <a:buNone/>
            </a:pPr>
            <a:r>
              <a:rPr lang="en-US" sz="1400" dirty="0">
                <a:latin typeface="Arial" panose="020B0604020202020204" pitchFamily="34" charset="0"/>
                <a:sym typeface="Wingdings 3" panose="05040102010807070707" pitchFamily="18" charset="2"/>
              </a:rPr>
              <a:t>At 25 meals a month, they cannot tolerate the thought of another Thai meal, even if it is free</a:t>
            </a:r>
            <a:r>
              <a:rPr lang="en-US" sz="1400" dirty="0" smtClean="0">
                <a:latin typeface="Arial" panose="020B0604020202020204" pitchFamily="34" charset="0"/>
                <a:sym typeface="Wingdings 3" panose="05040102010807070707" pitchFamily="18" charset="2"/>
              </a:rPr>
              <a:t>.</a:t>
            </a:r>
            <a:endParaRPr lang="en-US" dirty="0"/>
          </a:p>
        </p:txBody>
      </p:sp>
    </p:spTree>
    <p:extLst>
      <p:ext uri="{BB962C8B-B14F-4D97-AF65-F5344CB8AC3E}">
        <p14:creationId xmlns:p14="http://schemas.microsoft.com/office/powerpoint/2010/main" val="20160385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p:txBody>
          <a:bodyPr/>
          <a:lstStyle/>
          <a:p>
            <a:r>
              <a:rPr lang="en-US" dirty="0" smtClean="0"/>
              <a:t>Income and Substitution Effects</a:t>
            </a:r>
            <a:endParaRPr lang="en-US" dirty="0"/>
          </a:p>
        </p:txBody>
      </p:sp>
      <p:sp>
        <p:nvSpPr>
          <p:cNvPr id="4" name="Text Placeholder 3"/>
          <p:cNvSpPr>
            <a:spLocks noGrp="1"/>
          </p:cNvSpPr>
          <p:nvPr>
            <p:ph type="body" idx="4294967295"/>
          </p:nvPr>
        </p:nvSpPr>
        <p:spPr/>
        <p:txBody>
          <a:bodyPr/>
          <a:lstStyle/>
          <a:p>
            <a:r>
              <a:rPr lang="en-US" sz="2400" dirty="0" smtClean="0"/>
              <a:t>Another explanation for downward-sloping demand curves centers on income and substitution effects.</a:t>
            </a:r>
          </a:p>
          <a:p>
            <a:pPr marL="0" indent="0">
              <a:buNone/>
            </a:pPr>
            <a:r>
              <a:rPr lang="en-US" sz="2400" b="1" dirty="0" smtClean="0"/>
              <a:t>The Income Effect</a:t>
            </a:r>
          </a:p>
          <a:p>
            <a:r>
              <a:rPr lang="en-US" sz="2400" dirty="0" smtClean="0"/>
              <a:t>Assuming nothing else changes, a price decline in a product makes you better off because you have more income left over. </a:t>
            </a:r>
          </a:p>
          <a:p>
            <a:r>
              <a:rPr lang="en-US" sz="2400" dirty="0" smtClean="0"/>
              <a:t>The change in consumption of </a:t>
            </a:r>
            <a:r>
              <a:rPr lang="en-US" sz="2400" i="1" dirty="0" smtClean="0"/>
              <a:t>X</a:t>
            </a:r>
            <a:r>
              <a:rPr lang="en-US" sz="2400" dirty="0" smtClean="0"/>
              <a:t> due to this improvement in well-being is called the </a:t>
            </a:r>
            <a:r>
              <a:rPr lang="en-US" sz="2400" i="1" dirty="0" smtClean="0"/>
              <a:t>income effect of a price change</a:t>
            </a:r>
            <a:r>
              <a:rPr lang="en-US" sz="2400" dirty="0" smtClean="0"/>
              <a:t>.</a:t>
            </a:r>
          </a:p>
        </p:txBody>
      </p:sp>
    </p:spTree>
    <p:extLst>
      <p:ext uri="{BB962C8B-B14F-4D97-AF65-F5344CB8AC3E}">
        <p14:creationId xmlns:p14="http://schemas.microsoft.com/office/powerpoint/2010/main" val="12097059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Substitution Effect</a:t>
            </a:r>
            <a:endParaRPr lang="en-US" dirty="0"/>
          </a:p>
        </p:txBody>
      </p:sp>
      <p:sp>
        <p:nvSpPr>
          <p:cNvPr id="3" name="Content Placeholder 2"/>
          <p:cNvSpPr>
            <a:spLocks noGrp="1"/>
          </p:cNvSpPr>
          <p:nvPr>
            <p:ph idx="1"/>
          </p:nvPr>
        </p:nvSpPr>
        <p:spPr>
          <a:xfrm>
            <a:off x="304800" y="1600200"/>
            <a:ext cx="8534400" cy="2743200"/>
          </a:xfrm>
        </p:spPr>
        <p:txBody>
          <a:bodyPr/>
          <a:lstStyle/>
          <a:p>
            <a:pPr>
              <a:lnSpc>
                <a:spcPct val="105000"/>
              </a:lnSpc>
              <a:spcAft>
                <a:spcPct val="0"/>
              </a:spcAft>
            </a:pPr>
            <a:r>
              <a:rPr lang="en-US" sz="2400" dirty="0"/>
              <a:t>When the price of a product </a:t>
            </a:r>
            <a:r>
              <a:rPr lang="en-US" sz="2400" dirty="0" smtClean="0"/>
              <a:t>falls, </a:t>
            </a:r>
            <a:r>
              <a:rPr lang="en-US" sz="2400" dirty="0"/>
              <a:t>that product also becomes </a:t>
            </a:r>
            <a:r>
              <a:rPr lang="en-US" sz="2400" i="1" dirty="0"/>
              <a:t>relatively</a:t>
            </a:r>
            <a:r>
              <a:rPr lang="en-US" sz="2400" dirty="0"/>
              <a:t> </a:t>
            </a:r>
            <a:r>
              <a:rPr lang="en-US" sz="2400" dirty="0" smtClean="0"/>
              <a:t>cheaper. </a:t>
            </a:r>
          </a:p>
          <a:p>
            <a:pPr>
              <a:lnSpc>
                <a:spcPct val="105000"/>
              </a:lnSpc>
              <a:spcAft>
                <a:spcPct val="0"/>
              </a:spcAft>
            </a:pPr>
            <a:r>
              <a:rPr lang="en-US" sz="2400" dirty="0" smtClean="0"/>
              <a:t>A </a:t>
            </a:r>
            <a:r>
              <a:rPr lang="en-US" sz="2400" dirty="0"/>
              <a:t>fall </a:t>
            </a:r>
            <a:r>
              <a:rPr lang="en-US" sz="2400" dirty="0" smtClean="0"/>
              <a:t>in </a:t>
            </a:r>
            <a:r>
              <a:rPr lang="en-US" sz="2400" dirty="0"/>
              <a:t>the price of product </a:t>
            </a:r>
            <a:r>
              <a:rPr lang="en-US" sz="2400" i="1" dirty="0"/>
              <a:t>X</a:t>
            </a:r>
            <a:r>
              <a:rPr lang="en-US" sz="2400" dirty="0"/>
              <a:t> might cause a household to shift its purchasing pattern away from substitutes toward </a:t>
            </a:r>
            <a:r>
              <a:rPr lang="en-US" sz="2400" i="1" dirty="0"/>
              <a:t>X</a:t>
            </a:r>
            <a:r>
              <a:rPr lang="en-US" sz="2400" dirty="0"/>
              <a:t>. </a:t>
            </a:r>
            <a:endParaRPr lang="en-US" sz="2400" dirty="0" smtClean="0"/>
          </a:p>
          <a:p>
            <a:pPr>
              <a:lnSpc>
                <a:spcPct val="105000"/>
              </a:lnSpc>
              <a:spcAft>
                <a:spcPct val="0"/>
              </a:spcAft>
            </a:pPr>
            <a:r>
              <a:rPr lang="en-US" sz="2400" dirty="0" smtClean="0"/>
              <a:t>This </a:t>
            </a:r>
            <a:r>
              <a:rPr lang="en-US" sz="2400" dirty="0"/>
              <a:t>shift is called the </a:t>
            </a:r>
            <a:r>
              <a:rPr lang="en-US" sz="2400" i="1" dirty="0"/>
              <a:t>substitution effect of a price change</a:t>
            </a:r>
            <a:r>
              <a:rPr lang="en-US" sz="2400" dirty="0" smtClean="0"/>
              <a:t>.</a:t>
            </a:r>
            <a:endParaRPr lang="en-US" dirty="0"/>
          </a:p>
        </p:txBody>
      </p:sp>
    </p:spTree>
    <p:extLst>
      <p:ext uri="{BB962C8B-B14F-4D97-AF65-F5344CB8AC3E}">
        <p14:creationId xmlns:p14="http://schemas.microsoft.com/office/powerpoint/2010/main" val="7489916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a:t>FIGURE 6.5  Income and Substitution Effects of a Price </a:t>
            </a:r>
            <a:r>
              <a:rPr lang="en-US" sz="2000" b="1" dirty="0" smtClean="0"/>
              <a:t>Change</a:t>
            </a:r>
            <a:endParaRPr lang="en-US" sz="2000" b="1" dirty="0"/>
          </a:p>
        </p:txBody>
      </p:sp>
      <p:pic>
        <p:nvPicPr>
          <p:cNvPr id="4" name="Picture 3" descr="A diagram presents income and substitution effects of a price change&#10;"/>
          <p:cNvPicPr>
            <a:picLocks noChangeAspect="1"/>
          </p:cNvPicPr>
          <p:nvPr/>
        </p:nvPicPr>
        <p:blipFill>
          <a:blip r:embed="rId2" cstate="print"/>
          <a:stretch>
            <a:fillRect/>
          </a:stretch>
        </p:blipFill>
        <p:spPr>
          <a:xfrm>
            <a:off x="990600" y="793356"/>
            <a:ext cx="6248400" cy="4322369"/>
          </a:xfrm>
          <a:prstGeom prst="rect">
            <a:avLst/>
          </a:prstGeom>
        </p:spPr>
      </p:pic>
      <p:sp>
        <p:nvSpPr>
          <p:cNvPr id="3" name="Text Placeholder 2"/>
          <p:cNvSpPr>
            <a:spLocks noGrp="1"/>
          </p:cNvSpPr>
          <p:nvPr>
            <p:ph type="body" sz="quarter" idx="13"/>
          </p:nvPr>
        </p:nvSpPr>
        <p:spPr>
          <a:xfrm>
            <a:off x="575661" y="5334000"/>
            <a:ext cx="7730139" cy="916856"/>
          </a:xfrm>
        </p:spPr>
        <p:txBody>
          <a:bodyPr/>
          <a:lstStyle/>
          <a:p>
            <a:pPr rtl="0" eaLnBrk="1" latinLnBrk="0" hangingPunct="1"/>
            <a:r>
              <a:rPr lang="en-US" sz="1600" b="0" kern="1200" dirty="0" smtClean="0">
                <a:solidFill>
                  <a:schemeClr val="tx1"/>
                </a:solidFill>
                <a:effectLst/>
                <a:latin typeface="+mn-lt"/>
                <a:ea typeface="+mn-ea"/>
                <a:cs typeface="+mn-cs"/>
              </a:rPr>
              <a:t>For normal goods, the income and substitution effects work in the same direction.</a:t>
            </a:r>
            <a:endParaRPr lang="en-US" dirty="0" smtClean="0">
              <a:effectLst/>
            </a:endParaRPr>
          </a:p>
          <a:p>
            <a:pPr rtl="0" eaLnBrk="1" latinLnBrk="0" hangingPunct="1"/>
            <a:r>
              <a:rPr lang="en-US" sz="1600" b="0" kern="1200" dirty="0" smtClean="0">
                <a:solidFill>
                  <a:schemeClr val="tx1"/>
                </a:solidFill>
                <a:effectLst/>
                <a:latin typeface="+mn-lt"/>
                <a:ea typeface="+mn-ea"/>
                <a:cs typeface="+mn-cs"/>
              </a:rPr>
              <a:t>Higher prices lead to a lower quantity demanded, and lower prices lead to a higher quantity demanded.</a:t>
            </a:r>
            <a:endParaRPr lang="en-US" dirty="0"/>
          </a:p>
        </p:txBody>
      </p:sp>
    </p:spTree>
    <p:extLst>
      <p:ext uri="{BB962C8B-B14F-4D97-AF65-F5344CB8AC3E}">
        <p14:creationId xmlns:p14="http://schemas.microsoft.com/office/powerpoint/2010/main" val="4138105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1003828"/>
          </a:xfrm>
        </p:spPr>
        <p:txBody>
          <a:bodyPr/>
          <a:lstStyle/>
          <a:p>
            <a:pPr>
              <a:spcBef>
                <a:spcPts val="1200"/>
              </a:spcBef>
            </a:pPr>
            <a:r>
              <a:rPr lang="pt-BR" sz="3200" dirty="0" smtClean="0"/>
              <a:t>ECONOMICS IN PRACTICE   </a:t>
            </a:r>
            <a:br>
              <a:rPr lang="pt-BR" sz="3200" dirty="0" smtClean="0"/>
            </a:br>
            <a:r>
              <a:rPr lang="en-IN" sz="2400" dirty="0" smtClean="0"/>
              <a:t>Substitution and Market Baskets</a:t>
            </a:r>
            <a:endParaRPr lang="pt-BR" sz="3200" dirty="0"/>
          </a:p>
        </p:txBody>
      </p:sp>
      <p:sp>
        <p:nvSpPr>
          <p:cNvPr id="3" name="Text Placeholder 2"/>
          <p:cNvSpPr>
            <a:spLocks noGrp="1"/>
          </p:cNvSpPr>
          <p:nvPr>
            <p:ph type="body" sz="quarter" idx="13"/>
          </p:nvPr>
        </p:nvSpPr>
        <p:spPr>
          <a:xfrm>
            <a:off x="457200" y="1676400"/>
            <a:ext cx="3657600" cy="4495800"/>
          </a:xfrm>
        </p:spPr>
        <p:txBody>
          <a:bodyPr vert="horz" lIns="0" tIns="0" rIns="0" bIns="0" rtlCol="0">
            <a:noAutofit/>
          </a:bodyPr>
          <a:lstStyle/>
          <a:p>
            <a:pPr>
              <a:spcBef>
                <a:spcPts val="1500"/>
              </a:spcBef>
            </a:pPr>
            <a:r>
              <a:rPr lang="en-US" dirty="0" smtClean="0">
                <a:solidFill>
                  <a:schemeClr val="tx1"/>
                </a:solidFill>
              </a:rPr>
              <a:t>When Mr. Smith shops, he compares the marginal utility of each product he consumes relative to its price in deciding what bundle to buy.</a:t>
            </a:r>
          </a:p>
          <a:p>
            <a:pPr>
              <a:spcBef>
                <a:spcPts val="1500"/>
              </a:spcBef>
            </a:pPr>
            <a:r>
              <a:rPr lang="en-US" dirty="0" smtClean="0">
                <a:solidFill>
                  <a:schemeClr val="tx1"/>
                </a:solidFill>
              </a:rPr>
              <a:t>When </a:t>
            </a:r>
            <a:r>
              <a:rPr lang="en-US" dirty="0">
                <a:solidFill>
                  <a:schemeClr val="tx1"/>
                </a:solidFill>
              </a:rPr>
              <a:t>we artificially restrict Mr. Smith’s ability to substitute goods, we almost inevitably give him a more expensive bundle</a:t>
            </a:r>
            <a:r>
              <a:rPr lang="en-US" dirty="0" smtClean="0">
                <a:solidFill>
                  <a:schemeClr val="tx1"/>
                </a:solidFill>
              </a:rPr>
              <a:t>.</a:t>
            </a:r>
          </a:p>
          <a:p>
            <a:pPr>
              <a:spcBef>
                <a:spcPts val="1500"/>
              </a:spcBef>
            </a:pPr>
            <a:r>
              <a:rPr lang="en-IN" dirty="0">
                <a:solidFill>
                  <a:schemeClr val="tx1"/>
                </a:solidFill>
              </a:rPr>
              <a:t>THINKING PRACTICALLY</a:t>
            </a:r>
          </a:p>
          <a:p>
            <a:pPr marL="342900" indent="-342900">
              <a:spcBef>
                <a:spcPts val="1500"/>
              </a:spcBef>
              <a:buFont typeface="Arial" panose="020B0604020202020204" pitchFamily="34" charset="0"/>
              <a:buAutoNum type="arabicPeriod"/>
            </a:pPr>
            <a:r>
              <a:rPr lang="en-US" dirty="0">
                <a:solidFill>
                  <a:schemeClr val="tx1"/>
                </a:solidFill>
              </a:rPr>
              <a:t>An employer decides to transfer one of her executives to Europe. “Don’t worry,” she says, “I will increase your salary so that you can afford exactly the same things in your new home city as you can buy here.” Is this the right salary adjustment</a:t>
            </a:r>
            <a:r>
              <a:rPr lang="en-US" dirty="0" smtClean="0">
                <a:solidFill>
                  <a:schemeClr val="tx1"/>
                </a:solidFill>
              </a:rPr>
              <a:t>?</a:t>
            </a:r>
            <a:endParaRPr lang="en-IN" dirty="0">
              <a:solidFill>
                <a:schemeClr val="tx1"/>
              </a:solidFill>
            </a:endParaRPr>
          </a:p>
        </p:txBody>
      </p:sp>
      <p:pic>
        <p:nvPicPr>
          <p:cNvPr id="8" name="Picture 7"/>
          <p:cNvPicPr>
            <a:picLocks noChangeAspect="1"/>
          </p:cNvPicPr>
          <p:nvPr/>
        </p:nvPicPr>
        <p:blipFill>
          <a:blip r:embed="rId2" cstate="print"/>
          <a:stretch>
            <a:fillRect/>
          </a:stretch>
        </p:blipFill>
        <p:spPr>
          <a:xfrm>
            <a:off x="4572000" y="1600201"/>
            <a:ext cx="3543300" cy="2352675"/>
          </a:xfrm>
          <a:prstGeom prst="rect">
            <a:avLst/>
          </a:prstGeom>
        </p:spPr>
      </p:pic>
    </p:spTree>
    <p:extLst>
      <p:ext uri="{BB962C8B-B14F-4D97-AF65-F5344CB8AC3E}">
        <p14:creationId xmlns:p14="http://schemas.microsoft.com/office/powerpoint/2010/main" val="1558996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626852"/>
          </a:xfrm>
        </p:spPr>
        <p:txBody>
          <a:bodyPr/>
          <a:lstStyle/>
          <a:p>
            <a:r>
              <a:rPr lang="en-US" dirty="0" smtClean="0"/>
              <a:t>Household Choice in Input Markets</a:t>
            </a:r>
            <a:endParaRPr lang="en-US" dirty="0"/>
          </a:p>
        </p:txBody>
      </p:sp>
      <p:sp>
        <p:nvSpPr>
          <p:cNvPr id="3" name="Content Placeholder 2"/>
          <p:cNvSpPr>
            <a:spLocks noGrp="1"/>
          </p:cNvSpPr>
          <p:nvPr>
            <p:ph idx="1"/>
          </p:nvPr>
        </p:nvSpPr>
        <p:spPr>
          <a:xfrm>
            <a:off x="457200" y="1600201"/>
            <a:ext cx="8229600" cy="2895600"/>
          </a:xfrm>
        </p:spPr>
        <p:txBody>
          <a:bodyPr/>
          <a:lstStyle/>
          <a:p>
            <a:pPr marL="0" indent="0">
              <a:spcBef>
                <a:spcPct val="0"/>
              </a:spcBef>
              <a:spcAft>
                <a:spcPct val="0"/>
              </a:spcAft>
              <a:buNone/>
            </a:pPr>
            <a:r>
              <a:rPr lang="en-US" sz="2400" b="1" kern="0" dirty="0"/>
              <a:t>The Labor Supply Decision</a:t>
            </a:r>
          </a:p>
          <a:p>
            <a:pPr>
              <a:spcAft>
                <a:spcPct val="0"/>
              </a:spcAft>
            </a:pPr>
            <a:r>
              <a:rPr lang="en-US" sz="2400" dirty="0" smtClean="0"/>
              <a:t>As </a:t>
            </a:r>
            <a:r>
              <a:rPr lang="en-US" sz="2400" dirty="0"/>
              <a:t>in output markets, households face constrained choices in input markets. They must decide</a:t>
            </a:r>
            <a:r>
              <a:rPr lang="en-US" sz="2400" dirty="0" smtClean="0"/>
              <a:t>:</a:t>
            </a:r>
          </a:p>
          <a:p>
            <a:pPr marL="457200" lvl="1" indent="0">
              <a:lnSpc>
                <a:spcPct val="120000"/>
              </a:lnSpc>
              <a:spcAft>
                <a:spcPct val="0"/>
              </a:spcAft>
              <a:buNone/>
            </a:pPr>
            <a:r>
              <a:rPr lang="en-US" dirty="0" smtClean="0">
                <a:solidFill>
                  <a:srgbClr val="0070C0"/>
                </a:solidFill>
              </a:rPr>
              <a:t>1.  </a:t>
            </a:r>
            <a:r>
              <a:rPr lang="en-US" dirty="0"/>
              <a:t>Whether to work</a:t>
            </a:r>
          </a:p>
          <a:p>
            <a:pPr marL="457200" lvl="1" indent="0">
              <a:lnSpc>
                <a:spcPct val="120000"/>
              </a:lnSpc>
              <a:spcAft>
                <a:spcPct val="0"/>
              </a:spcAft>
              <a:buNone/>
            </a:pPr>
            <a:r>
              <a:rPr lang="en-US" dirty="0">
                <a:solidFill>
                  <a:srgbClr val="0070C0"/>
                </a:solidFill>
              </a:rPr>
              <a:t>2.  </a:t>
            </a:r>
            <a:r>
              <a:rPr lang="en-US" dirty="0"/>
              <a:t>How much to work</a:t>
            </a:r>
          </a:p>
          <a:p>
            <a:pPr marL="457200" lvl="1" indent="0">
              <a:lnSpc>
                <a:spcPct val="120000"/>
              </a:lnSpc>
              <a:spcAft>
                <a:spcPct val="0"/>
              </a:spcAft>
              <a:buNone/>
            </a:pPr>
            <a:r>
              <a:rPr lang="en-US" dirty="0">
                <a:solidFill>
                  <a:srgbClr val="0070C0"/>
                </a:solidFill>
              </a:rPr>
              <a:t>3.  </a:t>
            </a:r>
            <a:r>
              <a:rPr lang="en-US" dirty="0"/>
              <a:t>What kind of a job to </a:t>
            </a:r>
            <a:r>
              <a:rPr lang="en-US" dirty="0" smtClean="0"/>
              <a:t>take</a:t>
            </a:r>
            <a:endParaRPr lang="en-US" dirty="0"/>
          </a:p>
        </p:txBody>
      </p:sp>
    </p:spTree>
    <p:extLst>
      <p:ext uri="{BB962C8B-B14F-4D97-AF65-F5344CB8AC3E}">
        <p14:creationId xmlns:p14="http://schemas.microsoft.com/office/powerpoint/2010/main" val="3299580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626852"/>
          </a:xfrm>
        </p:spPr>
        <p:txBody>
          <a:bodyPr/>
          <a:lstStyle/>
          <a:p>
            <a:r>
              <a:rPr lang="en-US" dirty="0"/>
              <a:t>The Labor Supply Decision</a:t>
            </a:r>
          </a:p>
        </p:txBody>
      </p:sp>
      <p:sp>
        <p:nvSpPr>
          <p:cNvPr id="3" name="Content Placeholder 2"/>
          <p:cNvSpPr>
            <a:spLocks noGrp="1"/>
          </p:cNvSpPr>
          <p:nvPr>
            <p:ph idx="1"/>
          </p:nvPr>
        </p:nvSpPr>
        <p:spPr>
          <a:xfrm>
            <a:off x="457200" y="1600201"/>
            <a:ext cx="8229600" cy="3124200"/>
          </a:xfrm>
        </p:spPr>
        <p:txBody>
          <a:bodyPr/>
          <a:lstStyle/>
          <a:p>
            <a:r>
              <a:rPr lang="en-US" sz="2400" dirty="0"/>
              <a:t>H</a:t>
            </a:r>
            <a:r>
              <a:rPr lang="en-US" sz="2400" dirty="0" smtClean="0"/>
              <a:t>ousehold </a:t>
            </a:r>
            <a:r>
              <a:rPr lang="en-US" sz="2400" dirty="0"/>
              <a:t>members must decide how much labor to supply. </a:t>
            </a:r>
            <a:endParaRPr lang="en-US" sz="2400" dirty="0" smtClean="0"/>
          </a:p>
          <a:p>
            <a:r>
              <a:rPr lang="en-US" sz="2400" dirty="0" smtClean="0"/>
              <a:t>The </a:t>
            </a:r>
            <a:r>
              <a:rPr lang="en-US" sz="2400" dirty="0"/>
              <a:t>choices they make are affected by</a:t>
            </a:r>
            <a:r>
              <a:rPr lang="en-US" sz="2400" dirty="0" smtClean="0"/>
              <a:t>:</a:t>
            </a:r>
          </a:p>
          <a:p>
            <a:pPr lvl="1"/>
            <a:r>
              <a:rPr lang="en-US" dirty="0" smtClean="0"/>
              <a:t>Availability </a:t>
            </a:r>
            <a:r>
              <a:rPr lang="en-US" dirty="0"/>
              <a:t>of </a:t>
            </a:r>
            <a:r>
              <a:rPr lang="en-US" dirty="0" smtClean="0"/>
              <a:t>jobs</a:t>
            </a:r>
          </a:p>
          <a:p>
            <a:pPr lvl="1"/>
            <a:r>
              <a:rPr lang="en-US" dirty="0" smtClean="0"/>
              <a:t>Market </a:t>
            </a:r>
            <a:r>
              <a:rPr lang="en-US" dirty="0"/>
              <a:t>wage rates</a:t>
            </a:r>
          </a:p>
          <a:p>
            <a:pPr lvl="1"/>
            <a:r>
              <a:rPr lang="en-US" dirty="0" smtClean="0"/>
              <a:t>Skills </a:t>
            </a:r>
            <a:r>
              <a:rPr lang="en-US" dirty="0"/>
              <a:t>they possess</a:t>
            </a:r>
          </a:p>
          <a:p>
            <a:pPr lvl="1"/>
            <a:r>
              <a:rPr lang="en-US" dirty="0" smtClean="0"/>
              <a:t>The limit of </a:t>
            </a:r>
            <a:r>
              <a:rPr lang="en-US" dirty="0"/>
              <a:t>168 hours in a </a:t>
            </a:r>
            <a:r>
              <a:rPr lang="en-US" dirty="0" smtClean="0"/>
              <a:t>week</a:t>
            </a:r>
            <a:endParaRPr lang="en-US" dirty="0"/>
          </a:p>
        </p:txBody>
      </p:sp>
    </p:spTree>
    <p:extLst>
      <p:ext uri="{BB962C8B-B14F-4D97-AF65-F5344CB8AC3E}">
        <p14:creationId xmlns:p14="http://schemas.microsoft.com/office/powerpoint/2010/main" val="1791210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smtClean="0"/>
              <a:t>FIGURE 6.6  The Trade-off Facing Households</a:t>
            </a:r>
            <a:endParaRPr lang="en-US" sz="2000" b="1" dirty="0"/>
          </a:p>
        </p:txBody>
      </p:sp>
      <p:pic>
        <p:nvPicPr>
          <p:cNvPr id="4" name="Picture 3" descr="A diagram presents the trade-off facing households&#10;"/>
          <p:cNvPicPr>
            <a:picLocks noChangeAspect="1"/>
          </p:cNvPicPr>
          <p:nvPr/>
        </p:nvPicPr>
        <p:blipFill>
          <a:blip r:embed="rId3" cstate="print"/>
          <a:stretch>
            <a:fillRect/>
          </a:stretch>
        </p:blipFill>
        <p:spPr>
          <a:xfrm>
            <a:off x="1371599" y="1066800"/>
            <a:ext cx="5738497" cy="3581400"/>
          </a:xfrm>
          <a:prstGeom prst="rect">
            <a:avLst/>
          </a:prstGeom>
        </p:spPr>
      </p:pic>
      <p:sp>
        <p:nvSpPr>
          <p:cNvPr id="3" name="Text Placeholder 2"/>
          <p:cNvSpPr>
            <a:spLocks noGrp="1"/>
          </p:cNvSpPr>
          <p:nvPr>
            <p:ph type="body" sz="quarter" idx="13"/>
          </p:nvPr>
        </p:nvSpPr>
        <p:spPr>
          <a:xfrm>
            <a:off x="457200" y="5210175"/>
            <a:ext cx="8229600" cy="916856"/>
          </a:xfrm>
        </p:spPr>
        <p:txBody>
          <a:bodyPr/>
          <a:lstStyle/>
          <a:p>
            <a:r>
              <a:rPr lang="en-US" dirty="0" smtClean="0"/>
              <a:t>The decision to enter the workforce involves a trade-off between wages (and the goods and services that wages will buy) on the one hand and leisure and the value of nonmarket production on the other hand.</a:t>
            </a:r>
            <a:endParaRPr lang="en-US" dirty="0"/>
          </a:p>
        </p:txBody>
      </p:sp>
    </p:spTree>
    <p:extLst>
      <p:ext uri="{BB962C8B-B14F-4D97-AF65-F5344CB8AC3E}">
        <p14:creationId xmlns:p14="http://schemas.microsoft.com/office/powerpoint/2010/main" val="21488419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Price of Leisure</a:t>
            </a:r>
            <a:endParaRPr lang="en-US" dirty="0"/>
          </a:p>
        </p:txBody>
      </p:sp>
      <p:sp>
        <p:nvSpPr>
          <p:cNvPr id="3" name="Content Placeholder 2"/>
          <p:cNvSpPr>
            <a:spLocks noGrp="1"/>
          </p:cNvSpPr>
          <p:nvPr>
            <p:ph idx="1"/>
          </p:nvPr>
        </p:nvSpPr>
        <p:spPr>
          <a:xfrm>
            <a:off x="457200" y="1600201"/>
            <a:ext cx="8229600" cy="3733800"/>
          </a:xfrm>
        </p:spPr>
        <p:txBody>
          <a:bodyPr/>
          <a:lstStyle/>
          <a:p>
            <a:pPr>
              <a:spcBef>
                <a:spcPts val="600"/>
              </a:spcBef>
              <a:spcAft>
                <a:spcPts val="600"/>
              </a:spcAft>
            </a:pPr>
            <a:r>
              <a:rPr lang="en-US" sz="2400" dirty="0"/>
              <a:t>Trading one good for another involves buying less of one and more of another, so households simply reallocate income from one good to the other. </a:t>
            </a:r>
          </a:p>
          <a:p>
            <a:pPr>
              <a:spcBef>
                <a:spcPts val="600"/>
              </a:spcBef>
              <a:spcAft>
                <a:spcPts val="600"/>
              </a:spcAft>
            </a:pPr>
            <a:r>
              <a:rPr lang="en-US" sz="2400" dirty="0" smtClean="0"/>
              <a:t>“</a:t>
            </a:r>
            <a:r>
              <a:rPr lang="en-US" sz="2400" dirty="0"/>
              <a:t>Buying” more leisure, however, means reallocating time between work and nonwork activities. </a:t>
            </a:r>
          </a:p>
          <a:p>
            <a:pPr>
              <a:spcBef>
                <a:spcPts val="600"/>
              </a:spcBef>
              <a:spcAft>
                <a:spcPts val="600"/>
              </a:spcAft>
            </a:pPr>
            <a:r>
              <a:rPr lang="en-US" sz="2400" dirty="0" smtClean="0"/>
              <a:t>For </a:t>
            </a:r>
            <a:r>
              <a:rPr lang="en-US" sz="2400" dirty="0"/>
              <a:t>each hour of leisure that you decide to consume, you give up one hour’s wages.</a:t>
            </a:r>
          </a:p>
          <a:p>
            <a:pPr>
              <a:spcBef>
                <a:spcPts val="600"/>
              </a:spcBef>
              <a:spcAft>
                <a:spcPts val="600"/>
              </a:spcAft>
            </a:pPr>
            <a:r>
              <a:rPr lang="en-US" sz="2400" dirty="0" smtClean="0"/>
              <a:t>Thus</a:t>
            </a:r>
            <a:r>
              <a:rPr lang="en-US" sz="2400" dirty="0"/>
              <a:t>, the wage rate is the price of leisure</a:t>
            </a:r>
            <a:r>
              <a:rPr lang="en-US" sz="2400" dirty="0" smtClean="0"/>
              <a:t>.</a:t>
            </a:r>
            <a:endParaRPr lang="en-US" dirty="0"/>
          </a:p>
        </p:txBody>
      </p:sp>
    </p:spTree>
    <p:extLst>
      <p:ext uri="{BB962C8B-B14F-4D97-AF65-F5344CB8AC3E}">
        <p14:creationId xmlns:p14="http://schemas.microsoft.com/office/powerpoint/2010/main" val="2122480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Income and Substitution Effects of a Wage Change</a:t>
            </a:r>
            <a:endParaRPr lang="en-US" dirty="0"/>
          </a:p>
        </p:txBody>
      </p:sp>
      <p:sp>
        <p:nvSpPr>
          <p:cNvPr id="3" name="Content Placeholder 2"/>
          <p:cNvSpPr>
            <a:spLocks noGrp="1"/>
          </p:cNvSpPr>
          <p:nvPr>
            <p:ph idx="1"/>
          </p:nvPr>
        </p:nvSpPr>
        <p:spPr>
          <a:xfrm>
            <a:off x="457200" y="1600201"/>
            <a:ext cx="8229600" cy="1676400"/>
          </a:xfrm>
        </p:spPr>
        <p:txBody>
          <a:bodyPr/>
          <a:lstStyle/>
          <a:p>
            <a:r>
              <a:rPr lang="en-US" sz="2400" b="1" dirty="0" smtClean="0"/>
              <a:t>labor </a:t>
            </a:r>
            <a:r>
              <a:rPr lang="en-US" sz="2400" b="1" dirty="0"/>
              <a:t>supply curve  </a:t>
            </a:r>
            <a:r>
              <a:rPr lang="en-US" sz="2400" dirty="0"/>
              <a:t>A curve that shows the quantity of labor supplied at different wage rates. Its shape depends on how households react to changes in the wage rate</a:t>
            </a:r>
            <a:r>
              <a:rPr lang="en-US" sz="2400" dirty="0" smtClean="0"/>
              <a:t>.</a:t>
            </a:r>
            <a:endParaRPr lang="en-US" dirty="0"/>
          </a:p>
        </p:txBody>
      </p:sp>
    </p:spTree>
    <p:extLst>
      <p:ext uri="{BB962C8B-B14F-4D97-AF65-F5344CB8AC3E}">
        <p14:creationId xmlns:p14="http://schemas.microsoft.com/office/powerpoint/2010/main" val="3223651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972"/>
            <a:ext cx="8229600" cy="1156228"/>
          </a:xfrm>
        </p:spPr>
        <p:txBody>
          <a:bodyPr/>
          <a:lstStyle/>
          <a:p>
            <a:pPr>
              <a:lnSpc>
                <a:spcPct val="150000"/>
              </a:lnSpc>
            </a:pPr>
            <a:r>
              <a:rPr lang="pt-BR" sz="3200" dirty="0" smtClean="0"/>
              <a:t>ECONOMICS IN PRACTICE</a:t>
            </a:r>
            <a:r>
              <a:rPr lang="pt-BR" sz="2400" dirty="0" smtClean="0">
                <a:latin typeface="+mn-lt"/>
                <a:ea typeface="+mn-ea"/>
                <a:cs typeface="+mn-cs"/>
              </a:rPr>
              <a:t/>
            </a:r>
            <a:br>
              <a:rPr lang="pt-BR" sz="2400" dirty="0" smtClean="0">
                <a:latin typeface="+mn-lt"/>
                <a:ea typeface="+mn-ea"/>
                <a:cs typeface="+mn-cs"/>
              </a:rPr>
            </a:br>
            <a:r>
              <a:rPr lang="en-IN" sz="2400" dirty="0" err="1" smtClean="0">
                <a:latin typeface="+mn-lt"/>
                <a:ea typeface="+mn-ea"/>
                <a:cs typeface="+mn-cs"/>
              </a:rPr>
              <a:t>Uber</a:t>
            </a:r>
            <a:r>
              <a:rPr lang="en-IN" sz="2400" dirty="0" smtClean="0">
                <a:latin typeface="+mn-lt"/>
                <a:ea typeface="+mn-ea"/>
                <a:cs typeface="+mn-cs"/>
              </a:rPr>
              <a:t> Drivers</a:t>
            </a:r>
            <a:endParaRPr lang="pt-BR" sz="3200" dirty="0"/>
          </a:p>
        </p:txBody>
      </p:sp>
      <p:sp>
        <p:nvSpPr>
          <p:cNvPr id="5" name="Text Placeholder 4"/>
          <p:cNvSpPr>
            <a:spLocks noGrp="1"/>
          </p:cNvSpPr>
          <p:nvPr>
            <p:ph type="body" sz="quarter" idx="13"/>
          </p:nvPr>
        </p:nvSpPr>
        <p:spPr>
          <a:xfrm>
            <a:off x="457200" y="1752600"/>
            <a:ext cx="3886200" cy="3657600"/>
          </a:xfrm>
        </p:spPr>
        <p:txBody>
          <a:bodyPr vert="horz" lIns="0" tIns="0" rIns="0" bIns="0" rtlCol="0">
            <a:noAutofit/>
          </a:bodyPr>
          <a:lstStyle/>
          <a:p>
            <a:pPr>
              <a:spcBef>
                <a:spcPts val="1500"/>
              </a:spcBef>
            </a:pPr>
            <a:r>
              <a:rPr lang="en-US" dirty="0" err="1">
                <a:solidFill>
                  <a:schemeClr val="tx1"/>
                </a:solidFill>
              </a:rPr>
              <a:t>Uber</a:t>
            </a:r>
            <a:r>
              <a:rPr lang="en-US" dirty="0">
                <a:solidFill>
                  <a:schemeClr val="tx1"/>
                </a:solidFill>
              </a:rPr>
              <a:t> is a company that matches people who are available to use their own cars to drive people around with those who want a ride.</a:t>
            </a:r>
          </a:p>
          <a:p>
            <a:pPr>
              <a:spcBef>
                <a:spcPts val="1500"/>
              </a:spcBef>
            </a:pPr>
            <a:r>
              <a:rPr lang="en-US" dirty="0" err="1">
                <a:solidFill>
                  <a:schemeClr val="tx1"/>
                </a:solidFill>
              </a:rPr>
              <a:t>Uber</a:t>
            </a:r>
            <a:r>
              <a:rPr lang="en-US" dirty="0">
                <a:solidFill>
                  <a:schemeClr val="tx1"/>
                </a:solidFill>
              </a:rPr>
              <a:t> drivers have a great deal of job flexibility in terms of how much they work and when to accept a passenger</a:t>
            </a:r>
            <a:r>
              <a:rPr lang="en-US" dirty="0" smtClean="0">
                <a:solidFill>
                  <a:schemeClr val="tx1"/>
                </a:solidFill>
              </a:rPr>
              <a:t>.</a:t>
            </a:r>
          </a:p>
          <a:p>
            <a:pPr>
              <a:spcBef>
                <a:spcPts val="1800"/>
              </a:spcBef>
            </a:pPr>
            <a:r>
              <a:rPr lang="en-IN" dirty="0">
                <a:solidFill>
                  <a:schemeClr val="tx1"/>
                </a:solidFill>
              </a:rPr>
              <a:t>THINKING PRACTICALLY</a:t>
            </a:r>
          </a:p>
          <a:p>
            <a:pPr marL="342900" indent="-342900">
              <a:spcBef>
                <a:spcPts val="1800"/>
              </a:spcBef>
              <a:buFont typeface="Arial" panose="020B0604020202020204" pitchFamily="34" charset="0"/>
              <a:buAutoNum type="arabicPeriod"/>
            </a:pPr>
            <a:r>
              <a:rPr lang="en-US" dirty="0">
                <a:solidFill>
                  <a:schemeClr val="tx1"/>
                </a:solidFill>
              </a:rPr>
              <a:t>Why is </a:t>
            </a:r>
            <a:r>
              <a:rPr lang="en-US" dirty="0" err="1">
                <a:solidFill>
                  <a:schemeClr val="tx1"/>
                </a:solidFill>
              </a:rPr>
              <a:t>Uber</a:t>
            </a:r>
            <a:r>
              <a:rPr lang="en-US" dirty="0">
                <a:solidFill>
                  <a:schemeClr val="tx1"/>
                </a:solidFill>
              </a:rPr>
              <a:t> willing to let drivers be flexible in the number of hours they work</a:t>
            </a:r>
            <a:r>
              <a:rPr lang="en-US" dirty="0" smtClean="0">
                <a:solidFill>
                  <a:schemeClr val="tx1"/>
                </a:solidFill>
              </a:rPr>
              <a:t>?</a:t>
            </a:r>
            <a:endParaRPr lang="en-US" dirty="0">
              <a:solidFill>
                <a:schemeClr val="tx1"/>
              </a:solidFill>
            </a:endParaRPr>
          </a:p>
        </p:txBody>
      </p:sp>
      <p:pic>
        <p:nvPicPr>
          <p:cNvPr id="4" name="Picture 3"/>
          <p:cNvPicPr>
            <a:picLocks noChangeAspect="1"/>
          </p:cNvPicPr>
          <p:nvPr/>
        </p:nvPicPr>
        <p:blipFill>
          <a:blip r:embed="rId2" cstate="print"/>
          <a:stretch>
            <a:fillRect/>
          </a:stretch>
        </p:blipFill>
        <p:spPr>
          <a:xfrm>
            <a:off x="4724400" y="1600201"/>
            <a:ext cx="3495675" cy="2428875"/>
          </a:xfrm>
          <a:prstGeom prst="rect">
            <a:avLst/>
          </a:prstGeom>
        </p:spPr>
      </p:pic>
    </p:spTree>
    <p:extLst>
      <p:ext uri="{BB962C8B-B14F-4D97-AF65-F5344CB8AC3E}">
        <p14:creationId xmlns:p14="http://schemas.microsoft.com/office/powerpoint/2010/main" val="25293036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09600"/>
          </a:xfrm>
        </p:spPr>
        <p:txBody>
          <a:bodyPr/>
          <a:lstStyle/>
          <a:p>
            <a:r>
              <a:rPr lang="en-US" sz="2000" b="1" dirty="0" smtClean="0"/>
              <a:t>FIGURE 6.7  Two Labor Supply Curves</a:t>
            </a:r>
            <a:endParaRPr lang="en-US" sz="2000" b="1" dirty="0"/>
          </a:p>
        </p:txBody>
      </p:sp>
      <p:pic>
        <p:nvPicPr>
          <p:cNvPr id="5" name="Picture 4" descr="Two x-y graphs present two labor supply curves&#10;"/>
          <p:cNvPicPr>
            <a:picLocks noChangeAspect="1"/>
          </p:cNvPicPr>
          <p:nvPr/>
        </p:nvPicPr>
        <p:blipFill>
          <a:blip r:embed="rId2" cstate="print"/>
          <a:stretch>
            <a:fillRect/>
          </a:stretch>
        </p:blipFill>
        <p:spPr>
          <a:xfrm>
            <a:off x="1524000" y="1066800"/>
            <a:ext cx="5557201" cy="3352800"/>
          </a:xfrm>
          <a:prstGeom prst="rect">
            <a:avLst/>
          </a:prstGeom>
        </p:spPr>
      </p:pic>
      <p:sp>
        <p:nvSpPr>
          <p:cNvPr id="3" name="Text Placeholder 2"/>
          <p:cNvSpPr>
            <a:spLocks noGrp="1"/>
          </p:cNvSpPr>
          <p:nvPr>
            <p:ph type="body" sz="quarter" idx="13"/>
          </p:nvPr>
        </p:nvSpPr>
        <p:spPr>
          <a:xfrm>
            <a:off x="467557" y="4800600"/>
            <a:ext cx="8229600" cy="1297856"/>
          </a:xfrm>
        </p:spPr>
        <p:txBody>
          <a:bodyPr/>
          <a:lstStyle/>
          <a:p>
            <a:pPr>
              <a:spcBef>
                <a:spcPts val="1800"/>
              </a:spcBef>
            </a:pPr>
            <a:r>
              <a:rPr lang="en-US" dirty="0" smtClean="0"/>
              <a:t>When the substitution effect outweighs the income effect, the labor supply curve slopes upward (a). </a:t>
            </a:r>
          </a:p>
          <a:p>
            <a:pPr>
              <a:spcBef>
                <a:spcPts val="1800"/>
              </a:spcBef>
            </a:pPr>
            <a:r>
              <a:rPr lang="en-US" dirty="0" smtClean="0"/>
              <a:t>When the income effect outweighs the substitution effect, the result is a “backward bending” labor supply curve: The labor supply curve slopes downward (b).</a:t>
            </a:r>
            <a:endParaRPr lang="en-US" dirty="0"/>
          </a:p>
        </p:txBody>
      </p:sp>
    </p:spTree>
    <p:extLst>
      <p:ext uri="{BB962C8B-B14F-4D97-AF65-F5344CB8AC3E}">
        <p14:creationId xmlns:p14="http://schemas.microsoft.com/office/powerpoint/2010/main" val="16280459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 and Borrowing: Present versus Future Consumption</a:t>
            </a:r>
            <a:endParaRPr lang="en-US" dirty="0"/>
          </a:p>
        </p:txBody>
      </p:sp>
      <p:sp>
        <p:nvSpPr>
          <p:cNvPr id="3" name="Content Placeholder 2"/>
          <p:cNvSpPr>
            <a:spLocks noGrp="1"/>
          </p:cNvSpPr>
          <p:nvPr>
            <p:ph idx="1"/>
          </p:nvPr>
        </p:nvSpPr>
        <p:spPr>
          <a:xfrm>
            <a:off x="457200" y="1600201"/>
            <a:ext cx="8229600" cy="3581400"/>
          </a:xfrm>
        </p:spPr>
        <p:txBody>
          <a:bodyPr/>
          <a:lstStyle/>
          <a:p>
            <a:pPr>
              <a:spcAft>
                <a:spcPct val="0"/>
              </a:spcAft>
            </a:pPr>
            <a:r>
              <a:rPr lang="en-US" sz="2400" dirty="0" smtClean="0"/>
              <a:t>Changes </a:t>
            </a:r>
            <a:r>
              <a:rPr lang="en-US" sz="2400" dirty="0"/>
              <a:t>in interest rates affect household behavior in capital markets.</a:t>
            </a:r>
          </a:p>
          <a:p>
            <a:pPr>
              <a:spcAft>
                <a:spcPct val="0"/>
              </a:spcAft>
            </a:pPr>
            <a:r>
              <a:rPr lang="en-US" sz="2400" dirty="0" smtClean="0"/>
              <a:t>Empirical </a:t>
            </a:r>
            <a:r>
              <a:rPr lang="en-US" sz="2400" dirty="0"/>
              <a:t>evidence indicates that saving tends to increase as the interest rate </a:t>
            </a:r>
            <a:r>
              <a:rPr lang="en-US" sz="2400" dirty="0" smtClean="0"/>
              <a:t>rises (i.e., </a:t>
            </a:r>
            <a:r>
              <a:rPr lang="en-US" sz="2400" dirty="0"/>
              <a:t>the substitution effect is larger than the </a:t>
            </a:r>
            <a:r>
              <a:rPr lang="en-US" sz="2400" dirty="0" smtClean="0"/>
              <a:t>income effect).</a:t>
            </a:r>
          </a:p>
          <a:p>
            <a:pPr>
              <a:spcAft>
                <a:spcPct val="0"/>
              </a:spcAft>
            </a:pPr>
            <a:r>
              <a:rPr lang="en-US" sz="2400" b="1" dirty="0"/>
              <a:t>financial capital market</a:t>
            </a:r>
            <a:r>
              <a:rPr lang="en-US" sz="2400" b="1" dirty="0">
                <a:solidFill>
                  <a:srgbClr val="006668"/>
                </a:solidFill>
              </a:rPr>
              <a:t>  </a:t>
            </a:r>
            <a:r>
              <a:rPr lang="en-US" sz="2400" dirty="0"/>
              <a:t>The complex set of institutions in which suppliers of capital (households that save) and the demand for capital (firms wanting to invest) interact</a:t>
            </a:r>
            <a:r>
              <a:rPr lang="en-US" sz="2400" dirty="0" smtClean="0"/>
              <a:t>.</a:t>
            </a:r>
            <a:endParaRPr lang="en-US" sz="2400" dirty="0"/>
          </a:p>
        </p:txBody>
      </p:sp>
    </p:spTree>
    <p:extLst>
      <p:ext uri="{BB962C8B-B14F-4D97-AF65-F5344CB8AC3E}">
        <p14:creationId xmlns:p14="http://schemas.microsoft.com/office/powerpoint/2010/main" val="30613077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kern="0" dirty="0"/>
              <a:t>A Review: Households in Output and Input </a:t>
            </a:r>
            <a:r>
              <a:rPr lang="en-US" kern="0" dirty="0" smtClean="0"/>
              <a:t>Markets</a:t>
            </a:r>
            <a:endParaRPr lang="en-US" dirty="0"/>
          </a:p>
        </p:txBody>
      </p:sp>
      <p:sp>
        <p:nvSpPr>
          <p:cNvPr id="3" name="Content Placeholder 2"/>
          <p:cNvSpPr>
            <a:spLocks noGrp="1"/>
          </p:cNvSpPr>
          <p:nvPr>
            <p:ph idx="1"/>
          </p:nvPr>
        </p:nvSpPr>
        <p:spPr>
          <a:xfrm>
            <a:off x="457200" y="1600201"/>
            <a:ext cx="8229600" cy="2133600"/>
          </a:xfrm>
        </p:spPr>
        <p:txBody>
          <a:bodyPr/>
          <a:lstStyle/>
          <a:p>
            <a:pPr>
              <a:spcAft>
                <a:spcPct val="0"/>
              </a:spcAft>
            </a:pPr>
            <a:r>
              <a:rPr lang="en-US" sz="2400" dirty="0" smtClean="0"/>
              <a:t>We </a:t>
            </a:r>
            <a:r>
              <a:rPr lang="en-US" sz="2400" dirty="0"/>
              <a:t>now have a rough sketch of the factors that determine output demand and input supply</a:t>
            </a:r>
            <a:r>
              <a:rPr lang="en-US" sz="2400" dirty="0" smtClean="0"/>
              <a:t>.</a:t>
            </a:r>
          </a:p>
          <a:p>
            <a:pPr>
              <a:spcAft>
                <a:spcPct val="0"/>
              </a:spcAft>
            </a:pPr>
            <a:r>
              <a:rPr lang="en-US" sz="2400" dirty="0" smtClean="0"/>
              <a:t>In </a:t>
            </a:r>
            <a:r>
              <a:rPr lang="en-US" sz="2400" dirty="0"/>
              <a:t>the next three chapters, we turn to firm behavior and explore in detail the factors that affect output supply and input demand</a:t>
            </a:r>
            <a:r>
              <a:rPr lang="en-US" sz="2400" dirty="0" smtClean="0"/>
              <a:t>.</a:t>
            </a:r>
            <a:endParaRPr lang="en-US" kern="0" dirty="0">
              <a:solidFill>
                <a:srgbClr val="8A1636"/>
              </a:solidFill>
            </a:endParaRPr>
          </a:p>
        </p:txBody>
      </p:sp>
    </p:spTree>
    <p:extLst>
      <p:ext uri="{BB962C8B-B14F-4D97-AF65-F5344CB8AC3E}">
        <p14:creationId xmlns:p14="http://schemas.microsoft.com/office/powerpoint/2010/main" val="16802540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REVIEW TERMS AND CONCEPTS</a:t>
            </a:r>
            <a:endParaRPr lang="en-US" dirty="0"/>
          </a:p>
        </p:txBody>
      </p:sp>
      <p:sp>
        <p:nvSpPr>
          <p:cNvPr id="3" name="Content Placeholder 2"/>
          <p:cNvSpPr>
            <a:spLocks noGrp="1"/>
          </p:cNvSpPr>
          <p:nvPr>
            <p:ph idx="1"/>
          </p:nvPr>
        </p:nvSpPr>
        <p:spPr>
          <a:xfrm>
            <a:off x="304800" y="1524001"/>
            <a:ext cx="4495800" cy="5029200"/>
          </a:xfrm>
        </p:spPr>
        <p:txBody>
          <a:bodyPr/>
          <a:lstStyle/>
          <a:p>
            <a:pPr marL="233363" indent="-233363">
              <a:spcBef>
                <a:spcPts val="600"/>
              </a:spcBef>
              <a:spcAft>
                <a:spcPct val="0"/>
              </a:spcAft>
            </a:pPr>
            <a:r>
              <a:rPr lang="en-US" sz="1800" dirty="0"/>
              <a:t>budget constraint</a:t>
            </a:r>
          </a:p>
          <a:p>
            <a:pPr marL="233363" indent="-233363">
              <a:spcBef>
                <a:spcPts val="600"/>
              </a:spcBef>
              <a:spcAft>
                <a:spcPct val="0"/>
              </a:spcAft>
            </a:pPr>
            <a:r>
              <a:rPr lang="en-US" sz="1800" dirty="0"/>
              <a:t>choice set or opportunity set</a:t>
            </a:r>
          </a:p>
          <a:p>
            <a:pPr marL="233363" indent="-233363">
              <a:spcBef>
                <a:spcPts val="600"/>
              </a:spcBef>
              <a:spcAft>
                <a:spcPct val="0"/>
              </a:spcAft>
            </a:pPr>
            <a:r>
              <a:rPr lang="en-US" sz="1800" dirty="0"/>
              <a:t>diamond/water paradox</a:t>
            </a:r>
          </a:p>
          <a:p>
            <a:pPr marL="233363" indent="-233363">
              <a:spcBef>
                <a:spcPts val="600"/>
              </a:spcBef>
              <a:spcAft>
                <a:spcPct val="0"/>
              </a:spcAft>
            </a:pPr>
            <a:r>
              <a:rPr lang="en-US" sz="1800" dirty="0"/>
              <a:t>financial capital market</a:t>
            </a:r>
          </a:p>
          <a:p>
            <a:pPr marL="233363" indent="-233363">
              <a:spcBef>
                <a:spcPts val="600"/>
              </a:spcBef>
            </a:pPr>
            <a:r>
              <a:rPr lang="en-US" sz="1800" dirty="0"/>
              <a:t>homogeneous products</a:t>
            </a:r>
          </a:p>
          <a:p>
            <a:pPr marL="233363" indent="-233363">
              <a:spcBef>
                <a:spcPts val="600"/>
              </a:spcBef>
            </a:pPr>
            <a:r>
              <a:rPr lang="en-US" sz="1800" dirty="0"/>
              <a:t>labor supply curve</a:t>
            </a:r>
          </a:p>
          <a:p>
            <a:pPr marL="233363" indent="-233363">
              <a:spcBef>
                <a:spcPts val="600"/>
              </a:spcBef>
            </a:pPr>
            <a:r>
              <a:rPr lang="en-US" sz="1800" dirty="0"/>
              <a:t>law of diminishing marginal </a:t>
            </a:r>
            <a:r>
              <a:rPr lang="en-US" sz="1800" dirty="0" smtClean="0"/>
              <a:t>utility</a:t>
            </a:r>
          </a:p>
          <a:p>
            <a:pPr>
              <a:spcBef>
                <a:spcPts val="600"/>
              </a:spcBef>
              <a:spcAft>
                <a:spcPct val="0"/>
              </a:spcAft>
              <a:defRPr/>
            </a:pPr>
            <a:r>
              <a:rPr lang="en-US" sz="1800" dirty="0"/>
              <a:t>marginal utility (</a:t>
            </a:r>
            <a:r>
              <a:rPr lang="en-US" sz="1800" i="1" dirty="0"/>
              <a:t>MU</a:t>
            </a:r>
            <a:r>
              <a:rPr lang="en-US" sz="1800" dirty="0"/>
              <a:t>)</a:t>
            </a:r>
          </a:p>
          <a:p>
            <a:pPr>
              <a:spcBef>
                <a:spcPts val="600"/>
              </a:spcBef>
              <a:spcAft>
                <a:spcPct val="0"/>
              </a:spcAft>
              <a:defRPr/>
            </a:pPr>
            <a:r>
              <a:rPr lang="en-US" sz="1800" dirty="0"/>
              <a:t>perfect competition</a:t>
            </a:r>
          </a:p>
          <a:p>
            <a:pPr>
              <a:spcBef>
                <a:spcPts val="600"/>
              </a:spcBef>
              <a:spcAft>
                <a:spcPct val="0"/>
              </a:spcAft>
              <a:defRPr/>
            </a:pPr>
            <a:r>
              <a:rPr lang="en-US" sz="1800" dirty="0"/>
              <a:t>perfect knowledge</a:t>
            </a:r>
          </a:p>
          <a:p>
            <a:pPr>
              <a:spcBef>
                <a:spcPts val="600"/>
              </a:spcBef>
              <a:spcAft>
                <a:spcPct val="0"/>
              </a:spcAft>
              <a:defRPr/>
            </a:pPr>
            <a:r>
              <a:rPr lang="en-US" sz="1800" dirty="0"/>
              <a:t>real income</a:t>
            </a:r>
          </a:p>
          <a:p>
            <a:pPr>
              <a:spcBef>
                <a:spcPts val="600"/>
              </a:spcBef>
              <a:spcAft>
                <a:spcPct val="0"/>
              </a:spcAft>
              <a:defRPr/>
            </a:pPr>
            <a:r>
              <a:rPr lang="en-US" sz="1800" dirty="0"/>
              <a:t>total utility</a:t>
            </a:r>
          </a:p>
          <a:p>
            <a:pPr>
              <a:spcBef>
                <a:spcPts val="600"/>
              </a:spcBef>
              <a:spcAft>
                <a:spcPct val="0"/>
              </a:spcAft>
              <a:defRPr/>
            </a:pPr>
            <a:r>
              <a:rPr lang="en-US" sz="1800" dirty="0"/>
              <a:t>utility</a:t>
            </a:r>
          </a:p>
          <a:p>
            <a:pPr>
              <a:spcBef>
                <a:spcPts val="600"/>
              </a:spcBef>
              <a:spcAft>
                <a:spcPct val="0"/>
              </a:spcAft>
              <a:defRPr/>
            </a:pPr>
            <a:r>
              <a:rPr lang="en-US" sz="1800" dirty="0"/>
              <a:t>utility-maximizing </a:t>
            </a:r>
            <a:r>
              <a:rPr lang="en-US" sz="1800" dirty="0" smtClean="0"/>
              <a:t>rule</a:t>
            </a:r>
            <a:endParaRPr lang="en-US" sz="1800" dirty="0"/>
          </a:p>
        </p:txBody>
      </p:sp>
    </p:spTree>
    <p:extLst>
      <p:ext uri="{BB962C8B-B14F-4D97-AF65-F5344CB8AC3E}">
        <p14:creationId xmlns:p14="http://schemas.microsoft.com/office/powerpoint/2010/main" val="38603959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smtClean="0"/>
              <a:t>CHAPTER 6 APPENDIX: Indifference Curves </a:t>
            </a:r>
            <a:r>
              <a:rPr lang="en-US" sz="2000" i="1" kern="0" dirty="0">
                <a:solidFill>
                  <a:prstClr val="white"/>
                </a:solidFill>
              </a:rPr>
              <a:t>(1 of 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r>
              <a:rPr lang="en-US" sz="2400" b="1" dirty="0" smtClean="0"/>
              <a:t>Assumptions:</a:t>
            </a:r>
          </a:p>
          <a:p>
            <a:pPr marL="944118" lvl="1" indent="-457200">
              <a:spcBef>
                <a:spcPts val="1500"/>
              </a:spcBef>
              <a:spcAft>
                <a:spcPct val="0"/>
              </a:spcAft>
              <a:buAutoNum type="arabicPeriod"/>
              <a:tabLst>
                <a:tab pos="349250" algn="l"/>
              </a:tabLst>
              <a:defRPr/>
            </a:pPr>
            <a:r>
              <a:rPr lang="en-US" dirty="0" smtClean="0"/>
              <a:t>Goods yield </a:t>
            </a:r>
            <a:r>
              <a:rPr lang="en-US" dirty="0"/>
              <a:t>positive </a:t>
            </a:r>
            <a:r>
              <a:rPr lang="en-US" dirty="0" smtClean="0"/>
              <a:t>marginal utility (i.e., “more </a:t>
            </a:r>
            <a:r>
              <a:rPr lang="en-US" dirty="0"/>
              <a:t>is </a:t>
            </a:r>
            <a:r>
              <a:rPr lang="en-US" dirty="0" smtClean="0"/>
              <a:t>better”).</a:t>
            </a:r>
          </a:p>
          <a:p>
            <a:pPr marL="944118" lvl="1" indent="-457200">
              <a:spcBef>
                <a:spcPts val="1500"/>
              </a:spcBef>
              <a:spcAft>
                <a:spcPct val="0"/>
              </a:spcAft>
              <a:buAutoNum type="arabicPeriod"/>
              <a:tabLst>
                <a:tab pos="349250" algn="l"/>
              </a:tabLst>
              <a:defRPr/>
            </a:pPr>
            <a:r>
              <a:rPr lang="en-US" dirty="0" smtClean="0"/>
              <a:t>The marginal </a:t>
            </a:r>
            <a:r>
              <a:rPr lang="en-US" dirty="0"/>
              <a:t>rate of </a:t>
            </a:r>
            <a:r>
              <a:rPr lang="en-US" dirty="0" smtClean="0"/>
              <a:t>substitution, the </a:t>
            </a:r>
            <a:r>
              <a:rPr lang="en-US" dirty="0"/>
              <a:t>ratio at </a:t>
            </a:r>
            <a:r>
              <a:rPr lang="en-US" dirty="0" smtClean="0"/>
              <a:t>which </a:t>
            </a:r>
            <a:r>
              <a:rPr lang="en-US" dirty="0"/>
              <a:t>a household is willing to substitute </a:t>
            </a:r>
            <a:r>
              <a:rPr lang="en-US" i="1" dirty="0"/>
              <a:t>X </a:t>
            </a:r>
            <a:r>
              <a:rPr lang="en-US" dirty="0"/>
              <a:t>for </a:t>
            </a:r>
            <a:r>
              <a:rPr lang="en-US" dirty="0" smtClean="0"/>
              <a:t/>
            </a:r>
            <a:br>
              <a:rPr lang="en-US" dirty="0" smtClean="0"/>
            </a:br>
            <a:r>
              <a:rPr lang="en-US" i="1" dirty="0" smtClean="0"/>
              <a:t>Y </a:t>
            </a:r>
            <a:r>
              <a:rPr lang="en-US" b="1" dirty="0" smtClean="0"/>
              <a:t>(</a:t>
            </a:r>
            <a:r>
              <a:rPr lang="en-US" i="1" dirty="0"/>
              <a:t>MU</a:t>
            </a:r>
            <a:r>
              <a:rPr lang="en-US" i="1" baseline="-25000" dirty="0"/>
              <a:t>X</a:t>
            </a:r>
            <a:r>
              <a:rPr lang="en-US" i="1" dirty="0"/>
              <a:t>/MU</a:t>
            </a:r>
            <a:r>
              <a:rPr lang="en-US" i="1" baseline="-25000" dirty="0"/>
              <a:t>Y</a:t>
            </a:r>
            <a:r>
              <a:rPr lang="en-US" dirty="0"/>
              <a:t>, </a:t>
            </a:r>
            <a:r>
              <a:rPr lang="en-US" dirty="0" smtClean="0"/>
              <a:t>), is diminishing.</a:t>
            </a:r>
          </a:p>
          <a:p>
            <a:pPr marL="944118" lvl="1" indent="-457200">
              <a:spcBef>
                <a:spcPts val="1500"/>
              </a:spcBef>
              <a:spcAft>
                <a:spcPct val="0"/>
              </a:spcAft>
              <a:buAutoNum type="arabicPeriod"/>
              <a:tabLst>
                <a:tab pos="349250" algn="l"/>
              </a:tabLst>
              <a:defRPr/>
            </a:pPr>
            <a:r>
              <a:rPr lang="en-US" dirty="0" smtClean="0"/>
              <a:t>Consumers </a:t>
            </a:r>
            <a:r>
              <a:rPr lang="en-US" dirty="0"/>
              <a:t>have the ability to choose among the </a:t>
            </a:r>
            <a:r>
              <a:rPr lang="en-US" dirty="0" smtClean="0"/>
              <a:t>combinations </a:t>
            </a:r>
            <a:r>
              <a:rPr lang="en-US" dirty="0"/>
              <a:t>of goods and services </a:t>
            </a:r>
            <a:r>
              <a:rPr lang="en-US" dirty="0" smtClean="0"/>
              <a:t>available.</a:t>
            </a:r>
          </a:p>
          <a:p>
            <a:pPr marL="944118" lvl="1" indent="-457200">
              <a:spcBef>
                <a:spcPts val="1500"/>
              </a:spcBef>
              <a:spcAft>
                <a:spcPct val="0"/>
              </a:spcAft>
              <a:buAutoNum type="arabicPeriod"/>
              <a:tabLst>
                <a:tab pos="349250" algn="l"/>
              </a:tabLst>
              <a:defRPr/>
            </a:pPr>
            <a:r>
              <a:rPr lang="en-US" dirty="0" smtClean="0"/>
              <a:t>Consumer </a:t>
            </a:r>
            <a:r>
              <a:rPr lang="en-US" dirty="0"/>
              <a:t>choices are consistent with a simple assumption </a:t>
            </a:r>
            <a:r>
              <a:rPr lang="en-US" dirty="0" smtClean="0"/>
              <a:t>of </a:t>
            </a:r>
            <a:r>
              <a:rPr lang="en-US" dirty="0"/>
              <a:t>rationality</a:t>
            </a:r>
            <a:r>
              <a:rPr lang="en-US" dirty="0" smtClean="0"/>
              <a:t>.</a:t>
            </a:r>
            <a:endParaRPr lang="en-US" dirty="0"/>
          </a:p>
        </p:txBody>
      </p:sp>
    </p:spTree>
    <p:extLst>
      <p:ext uri="{BB962C8B-B14F-4D97-AF65-F5344CB8AC3E}">
        <p14:creationId xmlns:p14="http://schemas.microsoft.com/office/powerpoint/2010/main" val="35219398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smtClean="0"/>
              <a:t>CHAPTER 6 APPENDIX: Indifference Curves </a:t>
            </a:r>
            <a:r>
              <a:rPr lang="en-US" sz="2000" i="1" kern="0" dirty="0" smtClean="0">
                <a:solidFill>
                  <a:prstClr val="white"/>
                </a:solidFill>
              </a:rPr>
              <a:t>(2 of </a:t>
            </a:r>
            <a:r>
              <a:rPr lang="en-US" sz="2000" i="1" kern="0" dirty="0">
                <a:solidFill>
                  <a:prstClr val="white"/>
                </a:solidFill>
              </a:rPr>
              <a:t>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pPr marL="0" indent="0">
              <a:buNone/>
            </a:pPr>
            <a:r>
              <a:rPr lang="en-US" sz="2400" b="1" dirty="0" smtClean="0"/>
              <a:t>Assumptions</a:t>
            </a:r>
          </a:p>
          <a:p>
            <a:r>
              <a:rPr lang="en-US" sz="2400" b="1" dirty="0" smtClean="0"/>
              <a:t>marginal rate </a:t>
            </a:r>
            <a:r>
              <a:rPr lang="en-US" sz="2400" b="1" dirty="0"/>
              <a:t>of </a:t>
            </a:r>
            <a:r>
              <a:rPr lang="en-US" sz="2400" b="1" dirty="0" smtClean="0"/>
              <a:t>substitution  </a:t>
            </a:r>
            <a:r>
              <a:rPr lang="en-US" sz="2400" i="1" dirty="0" smtClean="0"/>
              <a:t>MU</a:t>
            </a:r>
            <a:r>
              <a:rPr lang="en-US" sz="2400" i="1" baseline="-25000" dirty="0" smtClean="0"/>
              <a:t>X</a:t>
            </a:r>
            <a:r>
              <a:rPr lang="en-US" sz="2400" i="1" dirty="0" smtClean="0"/>
              <a:t>/MU</a:t>
            </a:r>
            <a:r>
              <a:rPr lang="en-US" sz="2400" i="1" baseline="-25000" dirty="0" smtClean="0"/>
              <a:t>Y</a:t>
            </a:r>
            <a:r>
              <a:rPr lang="en-US" sz="2400" i="1" dirty="0" smtClean="0"/>
              <a:t> </a:t>
            </a:r>
            <a:r>
              <a:rPr lang="en-US" sz="2400" dirty="0"/>
              <a:t>; the ratio at which </a:t>
            </a:r>
            <a:r>
              <a:rPr lang="en-US" sz="2400" dirty="0" smtClean="0"/>
              <a:t>a household </a:t>
            </a:r>
            <a:r>
              <a:rPr lang="en-US" sz="2400" dirty="0"/>
              <a:t>is willing to </a:t>
            </a:r>
            <a:r>
              <a:rPr lang="en-US" sz="2400" dirty="0" smtClean="0"/>
              <a:t>substitute good </a:t>
            </a:r>
            <a:r>
              <a:rPr lang="en-US" sz="2400" i="1" dirty="0"/>
              <a:t>Y </a:t>
            </a:r>
            <a:r>
              <a:rPr lang="en-US" sz="2400" dirty="0"/>
              <a:t>for </a:t>
            </a:r>
            <a:r>
              <a:rPr lang="en-US" sz="2400" dirty="0" smtClean="0"/>
              <a:t>good </a:t>
            </a:r>
            <a:r>
              <a:rPr lang="en-US" sz="2400" i="1" dirty="0"/>
              <a:t>X</a:t>
            </a:r>
            <a:r>
              <a:rPr lang="en-US" sz="2400" dirty="0"/>
              <a:t>.</a:t>
            </a:r>
            <a:endParaRPr lang="en-US" sz="2400" dirty="0" smtClean="0"/>
          </a:p>
          <a:p>
            <a:pPr marL="0" indent="0">
              <a:buNone/>
            </a:pPr>
            <a:r>
              <a:rPr lang="en-US" sz="2400" b="1" dirty="0" smtClean="0"/>
              <a:t>Deriving Indifference Curves</a:t>
            </a:r>
            <a:endParaRPr lang="en-US" sz="2400" b="1" dirty="0"/>
          </a:p>
          <a:p>
            <a:r>
              <a:rPr lang="en-US" sz="2400" b="1" dirty="0" smtClean="0"/>
              <a:t>indifference curve  </a:t>
            </a:r>
            <a:r>
              <a:rPr lang="en-US" sz="2400" dirty="0" smtClean="0"/>
              <a:t>A </a:t>
            </a:r>
            <a:r>
              <a:rPr lang="en-US" sz="2400" dirty="0"/>
              <a:t>set </a:t>
            </a:r>
            <a:r>
              <a:rPr lang="en-US" sz="2400" dirty="0" smtClean="0"/>
              <a:t>of points</a:t>
            </a:r>
            <a:r>
              <a:rPr lang="en-US" sz="2400" dirty="0"/>
              <a:t>, each point </a:t>
            </a:r>
            <a:r>
              <a:rPr lang="en-US" sz="2400" dirty="0" smtClean="0"/>
              <a:t>representing a </a:t>
            </a:r>
            <a:r>
              <a:rPr lang="en-US" sz="2400" dirty="0"/>
              <a:t>combination of goods </a:t>
            </a:r>
            <a:r>
              <a:rPr lang="en-US" sz="2400" i="1" dirty="0"/>
              <a:t>X </a:t>
            </a:r>
            <a:r>
              <a:rPr lang="en-US" sz="2400" dirty="0" smtClean="0"/>
              <a:t>and </a:t>
            </a:r>
            <a:r>
              <a:rPr lang="en-US" sz="2400" i="1" dirty="0" smtClean="0"/>
              <a:t>Y</a:t>
            </a:r>
            <a:r>
              <a:rPr lang="en-US" sz="2400" dirty="0"/>
              <a:t>, all of which yield the </a:t>
            </a:r>
            <a:r>
              <a:rPr lang="en-US" sz="2400" dirty="0" smtClean="0"/>
              <a:t>same total </a:t>
            </a:r>
            <a:r>
              <a:rPr lang="en-US" sz="2400" dirty="0"/>
              <a:t>utility.</a:t>
            </a:r>
          </a:p>
        </p:txBody>
      </p:sp>
    </p:spTree>
    <p:extLst>
      <p:ext uri="{BB962C8B-B14F-4D97-AF65-F5344CB8AC3E}">
        <p14:creationId xmlns:p14="http://schemas.microsoft.com/office/powerpoint/2010/main" val="32817668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8391"/>
            <a:ext cx="8229600" cy="609067"/>
          </a:xfrm>
        </p:spPr>
        <p:txBody>
          <a:bodyPr/>
          <a:lstStyle/>
          <a:p>
            <a:r>
              <a:rPr lang="en-US" dirty="0"/>
              <a:t>Deriving Indifference </a:t>
            </a:r>
            <a:r>
              <a:rPr lang="en-US" dirty="0" smtClean="0"/>
              <a:t>Curves</a:t>
            </a:r>
            <a:endParaRPr lang="en-US" dirty="0"/>
          </a:p>
        </p:txBody>
      </p:sp>
      <p:sp>
        <p:nvSpPr>
          <p:cNvPr id="1327121" name="Rectangle 17"/>
          <p:cNvSpPr>
            <a:spLocks noChangeArrowheads="1"/>
          </p:cNvSpPr>
          <p:nvPr/>
        </p:nvSpPr>
        <p:spPr bwMode="auto">
          <a:xfrm>
            <a:off x="477279" y="1828800"/>
            <a:ext cx="4953000" cy="48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fontAlgn="base" hangingPunct="1">
              <a:spcBef>
                <a:spcPct val="0"/>
              </a:spcBef>
              <a:spcAft>
                <a:spcPct val="10000"/>
              </a:spcAft>
            </a:pPr>
            <a:r>
              <a:rPr lang="en-US" sz="2000" dirty="0" smtClean="0">
                <a:solidFill>
                  <a:schemeClr val="tx1"/>
                </a:solidFill>
              </a:rPr>
              <a:t>FIGURE 6A.1  </a:t>
            </a:r>
            <a:r>
              <a:rPr lang="en-US" sz="2000" dirty="0" smtClean="0">
                <a:solidFill>
                  <a:srgbClr val="000000"/>
                </a:solidFill>
              </a:rPr>
              <a:t>An Indifference Curve</a:t>
            </a:r>
          </a:p>
        </p:txBody>
      </p:sp>
      <p:pic>
        <p:nvPicPr>
          <p:cNvPr id="4" name="Picture 3" descr="An x-y graph presents an indifference curve&#10;"/>
          <p:cNvPicPr>
            <a:picLocks noChangeAspect="1"/>
          </p:cNvPicPr>
          <p:nvPr/>
        </p:nvPicPr>
        <p:blipFill>
          <a:blip r:embed="rId2" cstate="print"/>
          <a:stretch>
            <a:fillRect/>
          </a:stretch>
        </p:blipFill>
        <p:spPr>
          <a:xfrm>
            <a:off x="685800" y="2438400"/>
            <a:ext cx="3886200" cy="3519321"/>
          </a:xfrm>
          <a:prstGeom prst="rect">
            <a:avLst/>
          </a:prstGeom>
        </p:spPr>
      </p:pic>
      <p:sp>
        <p:nvSpPr>
          <p:cNvPr id="3" name="Content Placeholder 2"/>
          <p:cNvSpPr>
            <a:spLocks noGrp="1"/>
          </p:cNvSpPr>
          <p:nvPr>
            <p:ph idx="1"/>
          </p:nvPr>
        </p:nvSpPr>
        <p:spPr>
          <a:xfrm>
            <a:off x="5486401" y="2332037"/>
            <a:ext cx="2819400" cy="3763963"/>
          </a:xfrm>
        </p:spPr>
        <p:txBody>
          <a:bodyPr/>
          <a:lstStyle/>
          <a:p>
            <a:pPr marL="0" indent="0" fontAlgn="base">
              <a:lnSpc>
                <a:spcPct val="105000"/>
              </a:lnSpc>
              <a:spcBef>
                <a:spcPts val="1800"/>
              </a:spcBef>
              <a:spcAft>
                <a:spcPct val="0"/>
              </a:spcAft>
              <a:buNone/>
            </a:pPr>
            <a:r>
              <a:rPr lang="en-US" sz="1600" dirty="0">
                <a:solidFill>
                  <a:srgbClr val="000000"/>
                </a:solidFill>
                <a:latin typeface="Arial" panose="020B0604020202020204" pitchFamily="34" charset="0"/>
                <a:sym typeface="Wingdings 3" panose="05040102010807070707" pitchFamily="18" charset="2"/>
              </a:rPr>
              <a:t>An indifference curve is a set of points, each representing a combination of some amount of good X and some amount of good Y, that all yield the same amount of total utility. </a:t>
            </a:r>
          </a:p>
          <a:p>
            <a:pPr marL="0" indent="0" fontAlgn="base">
              <a:lnSpc>
                <a:spcPct val="105000"/>
              </a:lnSpc>
              <a:spcBef>
                <a:spcPts val="1800"/>
              </a:spcBef>
              <a:spcAft>
                <a:spcPct val="0"/>
              </a:spcAft>
              <a:buNone/>
            </a:pPr>
            <a:r>
              <a:rPr lang="en-US" sz="1600" dirty="0">
                <a:solidFill>
                  <a:srgbClr val="000000"/>
                </a:solidFill>
                <a:latin typeface="Arial" panose="020B0604020202020204" pitchFamily="34" charset="0"/>
                <a:sym typeface="Wingdings 3" panose="05040102010807070707" pitchFamily="18" charset="2"/>
              </a:rPr>
              <a:t>The consumer depicted here is indifferent between bundles A and B, B and C, and A and C.</a:t>
            </a:r>
          </a:p>
          <a:p>
            <a:pPr marL="0" indent="0" fontAlgn="base">
              <a:lnSpc>
                <a:spcPct val="105000"/>
              </a:lnSpc>
              <a:spcBef>
                <a:spcPts val="1800"/>
              </a:spcBef>
              <a:spcAft>
                <a:spcPct val="0"/>
              </a:spcAft>
              <a:buNone/>
            </a:pPr>
            <a:r>
              <a:rPr lang="en-US" sz="1600" dirty="0">
                <a:solidFill>
                  <a:srgbClr val="000000"/>
                </a:solidFill>
                <a:latin typeface="Arial" panose="020B0604020202020204" pitchFamily="34" charset="0"/>
                <a:sym typeface="Wingdings 3" panose="05040102010807070707" pitchFamily="18" charset="2"/>
              </a:rPr>
              <a:t>Because “more is better,” our consumer is unequivocally worse off at A' than at A</a:t>
            </a:r>
            <a:r>
              <a:rPr lang="en-US" sz="1600" dirty="0" smtClean="0">
                <a:solidFill>
                  <a:srgbClr val="000000"/>
                </a:solidFill>
                <a:latin typeface="Arial" panose="020B0604020202020204" pitchFamily="34" charset="0"/>
                <a:sym typeface="Wingdings 3" panose="05040102010807070707" pitchFamily="18" charset="2"/>
              </a:rPr>
              <a:t>.</a:t>
            </a:r>
            <a:endParaRPr lang="en-US" sz="1600" dirty="0">
              <a:solidFill>
                <a:srgbClr val="000000"/>
              </a:solidFill>
              <a:latin typeface="Arial" panose="020B0604020202020204" pitchFamily="34" charset="0"/>
              <a:sym typeface="Wingdings 3" panose="05040102010807070707" pitchFamily="18" charset="2"/>
            </a:endParaRPr>
          </a:p>
        </p:txBody>
      </p:sp>
    </p:spTree>
    <p:extLst>
      <p:ext uri="{BB962C8B-B14F-4D97-AF65-F5344CB8AC3E}">
        <p14:creationId xmlns:p14="http://schemas.microsoft.com/office/powerpoint/2010/main" val="26921852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33400"/>
          </a:xfrm>
        </p:spPr>
        <p:txBody>
          <a:bodyPr/>
          <a:lstStyle/>
          <a:p>
            <a:r>
              <a:rPr lang="en-US" sz="2000" b="1" dirty="0" smtClean="0"/>
              <a:t>FIGURE 6A.2  A Preference Map: A Family of Indifference Curves</a:t>
            </a:r>
            <a:endParaRPr lang="en-US" sz="2000" b="1" dirty="0"/>
          </a:p>
        </p:txBody>
      </p:sp>
      <p:pic>
        <p:nvPicPr>
          <p:cNvPr id="5" name="Picture 4" descr="A x-y graph presents a preference map: a family of indifferent curves&#10;"/>
          <p:cNvPicPr>
            <a:picLocks noChangeAspect="1"/>
          </p:cNvPicPr>
          <p:nvPr/>
        </p:nvPicPr>
        <p:blipFill>
          <a:blip r:embed="rId2" cstate="print"/>
          <a:stretch>
            <a:fillRect/>
          </a:stretch>
        </p:blipFill>
        <p:spPr>
          <a:xfrm>
            <a:off x="2286000" y="914401"/>
            <a:ext cx="4083881" cy="4191000"/>
          </a:xfrm>
          <a:prstGeom prst="rect">
            <a:avLst/>
          </a:prstGeom>
        </p:spPr>
      </p:pic>
      <p:sp>
        <p:nvSpPr>
          <p:cNvPr id="3" name="Text Placeholder 2"/>
          <p:cNvSpPr>
            <a:spLocks noGrp="1"/>
          </p:cNvSpPr>
          <p:nvPr>
            <p:ph type="body" sz="quarter" idx="13"/>
          </p:nvPr>
        </p:nvSpPr>
        <p:spPr>
          <a:xfrm>
            <a:off x="457200" y="5562600"/>
            <a:ext cx="8229600" cy="612056"/>
          </a:xfrm>
        </p:spPr>
        <p:txBody>
          <a:bodyPr/>
          <a:lstStyle/>
          <a:p>
            <a:r>
              <a:rPr lang="en-US" dirty="0" smtClean="0"/>
              <a:t>Each consumer has a unique family of indifference curves called a preference map. Higher indifference curves represent higher levels of total utility.</a:t>
            </a:r>
            <a:endParaRPr lang="en-US" dirty="0"/>
          </a:p>
        </p:txBody>
      </p:sp>
    </p:spTree>
    <p:extLst>
      <p:ext uri="{BB962C8B-B14F-4D97-AF65-F5344CB8AC3E}">
        <p14:creationId xmlns:p14="http://schemas.microsoft.com/office/powerpoint/2010/main" val="9564690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Properties of Indifference Curves</a:t>
            </a:r>
            <a:endParaRPr lang="en-US" dirty="0"/>
          </a:p>
        </p:txBody>
      </p:sp>
      <p:sp>
        <p:nvSpPr>
          <p:cNvPr id="3" name="Content Placeholder 2" descr="Equation: For good X and good Y: MUX times delta X equals negative whole of MUY times delta Y&#10;"/>
          <p:cNvSpPr>
            <a:spLocks noGrp="1"/>
          </p:cNvSpPr>
          <p:nvPr>
            <p:ph idx="1"/>
          </p:nvPr>
        </p:nvSpPr>
        <p:spPr/>
        <p:txBody>
          <a:bodyPr/>
          <a:lstStyle/>
          <a:p>
            <a:pPr>
              <a:spcBef>
                <a:spcPts val="1200"/>
              </a:spcBef>
              <a:spcAft>
                <a:spcPts val="9000"/>
              </a:spcAft>
            </a:pPr>
            <a:r>
              <a:rPr lang="en-US" sz="2400" dirty="0" smtClean="0"/>
              <a:t>We can show how the trade-off changes more formally by deriving an expression of the slope of an indifference curve. </a:t>
            </a:r>
          </a:p>
          <a:p>
            <a:pPr marL="0" indent="0">
              <a:buNone/>
            </a:pPr>
            <a:r>
              <a:rPr lang="en-US" sz="2400" dirty="0" smtClean="0"/>
              <a:t>Rearranging terms, we obtain</a:t>
            </a:r>
          </a:p>
        </p:txBody>
      </p:sp>
      <p:pic>
        <p:nvPicPr>
          <p:cNvPr id="4" name="Picture 3" descr="Equation: Delta Y over Delta X equals the negative fraction open parens MUX over MUY end fraction&#10;"/>
          <p:cNvPicPr>
            <a:picLocks noChangeAspect="1"/>
          </p:cNvPicPr>
          <p:nvPr/>
        </p:nvPicPr>
        <p:blipFill>
          <a:blip r:embed="rId2" cstate="print"/>
          <a:stretch>
            <a:fillRect/>
          </a:stretch>
        </p:blipFill>
        <p:spPr>
          <a:xfrm>
            <a:off x="3048000" y="4477512"/>
            <a:ext cx="2590800" cy="932688"/>
          </a:xfrm>
          <a:prstGeom prst="rect">
            <a:avLst/>
          </a:prstGeom>
        </p:spPr>
      </p:pic>
      <p:pic>
        <p:nvPicPr>
          <p:cNvPr id="2051" name="Picture 3" descr="Equation: For good X and good Y: MUX times delta X equals - whole of MUY times delta Y&#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2830513"/>
            <a:ext cx="6115050" cy="119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86075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09600"/>
          </a:xfrm>
        </p:spPr>
        <p:txBody>
          <a:bodyPr/>
          <a:lstStyle/>
          <a:p>
            <a:r>
              <a:rPr lang="en-US" sz="2000" b="1" dirty="0" smtClean="0"/>
              <a:t>FIGURE 6A.3  Consumer Utility-Maximizing Equilibrium</a:t>
            </a:r>
            <a:endParaRPr lang="en-US" sz="2000" b="1" dirty="0"/>
          </a:p>
        </p:txBody>
      </p:sp>
      <p:pic>
        <p:nvPicPr>
          <p:cNvPr id="5" name="Picture 4" descr="An x-y graph presents consumer utility-maximizing equilibrium&#10;"/>
          <p:cNvPicPr>
            <a:picLocks noChangeAspect="1"/>
          </p:cNvPicPr>
          <p:nvPr/>
        </p:nvPicPr>
        <p:blipFill>
          <a:blip r:embed="rId2" cstate="print"/>
          <a:stretch>
            <a:fillRect/>
          </a:stretch>
        </p:blipFill>
        <p:spPr>
          <a:xfrm>
            <a:off x="2286000" y="990600"/>
            <a:ext cx="3733800" cy="3868594"/>
          </a:xfrm>
          <a:prstGeom prst="rect">
            <a:avLst/>
          </a:prstGeom>
        </p:spPr>
      </p:pic>
      <p:sp>
        <p:nvSpPr>
          <p:cNvPr id="3" name="Text Placeholder 2"/>
          <p:cNvSpPr>
            <a:spLocks noGrp="1"/>
          </p:cNvSpPr>
          <p:nvPr>
            <p:ph type="body" sz="quarter" idx="13"/>
          </p:nvPr>
        </p:nvSpPr>
        <p:spPr>
          <a:xfrm>
            <a:off x="457200" y="5029200"/>
            <a:ext cx="8229600" cy="1255816"/>
          </a:xfrm>
        </p:spPr>
        <p:txBody>
          <a:bodyPr/>
          <a:lstStyle/>
          <a:p>
            <a:r>
              <a:rPr lang="en-US" dirty="0" smtClean="0"/>
              <a:t>Consumers will choose the combination of </a:t>
            </a:r>
            <a:r>
              <a:rPr lang="en-US" i="1" dirty="0" smtClean="0"/>
              <a:t>X</a:t>
            </a:r>
            <a:r>
              <a:rPr lang="en-US" dirty="0" smtClean="0"/>
              <a:t> and </a:t>
            </a:r>
            <a:r>
              <a:rPr lang="en-US" i="1" dirty="0" smtClean="0"/>
              <a:t>Y</a:t>
            </a:r>
            <a:r>
              <a:rPr lang="en-US" dirty="0" smtClean="0"/>
              <a:t> that maximizes total utility. Graphically, the consumer will move along the budget constraint until the highest possible indifference curve is reached.</a:t>
            </a:r>
          </a:p>
          <a:p>
            <a:r>
              <a:rPr lang="en-US" dirty="0" smtClean="0"/>
              <a:t>At </a:t>
            </a:r>
            <a:r>
              <a:rPr lang="en-US" dirty="0"/>
              <a:t>that point, the budget constraint  and the indifference curve are tangent. </a:t>
            </a:r>
            <a:r>
              <a:rPr lang="en-US" dirty="0" smtClean="0"/>
              <a:t>This </a:t>
            </a:r>
            <a:r>
              <a:rPr lang="en-US" dirty="0"/>
              <a:t>point of tangency occurs at </a:t>
            </a:r>
            <a:r>
              <a:rPr lang="en-US" i="1" dirty="0"/>
              <a:t>X</a:t>
            </a:r>
            <a:r>
              <a:rPr lang="en-US" dirty="0"/>
              <a:t>* and </a:t>
            </a:r>
            <a:r>
              <a:rPr lang="en-US" i="1" dirty="0"/>
              <a:t>Y</a:t>
            </a:r>
            <a:r>
              <a:rPr lang="en-US" dirty="0"/>
              <a:t>* (point </a:t>
            </a:r>
            <a:r>
              <a:rPr lang="en-US" i="1" dirty="0"/>
              <a:t>B</a:t>
            </a:r>
            <a:r>
              <a:rPr lang="en-US" dirty="0" smtClean="0"/>
              <a:t>).</a:t>
            </a:r>
            <a:endParaRPr lang="en-US" dirty="0"/>
          </a:p>
        </p:txBody>
      </p:sp>
    </p:spTree>
    <p:extLst>
      <p:ext uri="{BB962C8B-B14F-4D97-AF65-F5344CB8AC3E}">
        <p14:creationId xmlns:p14="http://schemas.microsoft.com/office/powerpoint/2010/main" val="15333258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097280"/>
          </a:xfrm>
        </p:spPr>
        <p:txBody>
          <a:bodyPr/>
          <a:lstStyle/>
          <a:p>
            <a:r>
              <a:rPr lang="en-US" dirty="0" smtClean="0"/>
              <a:t>Consumer Choice</a:t>
            </a:r>
            <a:endParaRPr lang="en-US" dirty="0"/>
          </a:p>
        </p:txBody>
      </p:sp>
      <p:sp>
        <p:nvSpPr>
          <p:cNvPr id="3" name="Content Placeholder 2" descr=" the fraction MUX over PX equals the fraction MUY over PY"/>
          <p:cNvSpPr>
            <a:spLocks noGrp="1"/>
          </p:cNvSpPr>
          <p:nvPr>
            <p:ph idx="1"/>
          </p:nvPr>
        </p:nvSpPr>
        <p:spPr>
          <a:xfrm>
            <a:off x="457200" y="1600200"/>
            <a:ext cx="8229600" cy="4724400"/>
          </a:xfrm>
        </p:spPr>
        <p:txBody>
          <a:bodyPr/>
          <a:lstStyle/>
          <a:p>
            <a:r>
              <a:rPr lang="en-US" sz="2400" dirty="0" smtClean="0"/>
              <a:t>The tangency point between the indifference curve and the budget constraint has implications:</a:t>
            </a:r>
          </a:p>
          <a:p>
            <a:pPr lvl="1">
              <a:spcBef>
                <a:spcPts val="1500"/>
              </a:spcBef>
              <a:spcAft>
                <a:spcPts val="10800"/>
              </a:spcAft>
            </a:pPr>
            <a:r>
              <a:rPr lang="en-US" sz="2200" dirty="0" smtClean="0"/>
              <a:t>They have the same slope:</a:t>
            </a:r>
            <a:endParaRPr lang="en-US" sz="1600" dirty="0" smtClean="0"/>
          </a:p>
          <a:p>
            <a:pPr lvl="1">
              <a:spcBef>
                <a:spcPts val="1500"/>
              </a:spcBef>
            </a:pPr>
            <a:r>
              <a:rPr lang="en-US" sz="2200" dirty="0" smtClean="0"/>
              <a:t>Utility maximization is reached when the marginal utility per dollar spent on </a:t>
            </a:r>
            <a:r>
              <a:rPr lang="en-US" sz="2200" i="1" dirty="0" smtClean="0"/>
              <a:t>X</a:t>
            </a:r>
            <a:r>
              <a:rPr lang="en-US" sz="2200" dirty="0" smtClean="0"/>
              <a:t> equals the marginal utility per dollar spent on </a:t>
            </a:r>
            <a:r>
              <a:rPr lang="en-US" sz="2200" i="1" dirty="0" smtClean="0"/>
              <a:t>Y</a:t>
            </a:r>
            <a:r>
              <a:rPr lang="en-US" sz="2200" dirty="0" smtClean="0"/>
              <a:t>:</a:t>
            </a:r>
            <a:endParaRPr lang="en-US" dirty="0"/>
          </a:p>
        </p:txBody>
      </p:sp>
      <p:pic>
        <p:nvPicPr>
          <p:cNvPr id="4098" name="Picture 2" descr="&quot;Equation: the negative fraction MUX over MUY equals the negative fraction PX over PY&#10;or&#10;slope of indifference curve = slope of budget constraint&quot;&#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1" y="3048000"/>
            <a:ext cx="4648200"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descr="Equation: the fraction MUX over PX equals the fraction MUY over PY&#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67000" y="5410200"/>
            <a:ext cx="1676400" cy="76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42528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Deriving a Demand Curve from Indifference Curves and Budget Constraints</a:t>
            </a:r>
            <a:endParaRPr lang="en-US" sz="1400" b="1" dirty="0"/>
          </a:p>
        </p:txBody>
      </p:sp>
      <p:sp>
        <p:nvSpPr>
          <p:cNvPr id="6" name="Rectangle 5"/>
          <p:cNvSpPr/>
          <p:nvPr/>
        </p:nvSpPr>
        <p:spPr>
          <a:xfrm>
            <a:off x="478464" y="1387628"/>
            <a:ext cx="7827335" cy="646331"/>
          </a:xfrm>
          <a:prstGeom prst="rect">
            <a:avLst/>
          </a:prstGeom>
        </p:spPr>
        <p:txBody>
          <a:bodyPr wrap="square">
            <a:spAutoFit/>
          </a:bodyPr>
          <a:lstStyle/>
          <a:p>
            <a:r>
              <a:rPr lang="en-US" b="1" dirty="0"/>
              <a:t>FIGURE 6A.4  Deriving a Demand Curve from Indifference Curves and Budget Constraint</a:t>
            </a:r>
          </a:p>
        </p:txBody>
      </p:sp>
      <p:pic>
        <p:nvPicPr>
          <p:cNvPr id="5" name="Picture 4" descr="Two x-y graphs demonstrate deriving a demand curve from indifference curves and budget constraint&#10;"/>
          <p:cNvPicPr>
            <a:picLocks noChangeAspect="1"/>
          </p:cNvPicPr>
          <p:nvPr/>
        </p:nvPicPr>
        <p:blipFill>
          <a:blip r:embed="rId2" cstate="print"/>
          <a:stretch>
            <a:fillRect/>
          </a:stretch>
        </p:blipFill>
        <p:spPr>
          <a:xfrm>
            <a:off x="1524000" y="2031928"/>
            <a:ext cx="5943600" cy="3270173"/>
          </a:xfrm>
          <a:prstGeom prst="rect">
            <a:avLst/>
          </a:prstGeom>
        </p:spPr>
      </p:pic>
      <mc:AlternateContent xmlns:mc="http://schemas.openxmlformats.org/markup-compatibility/2006" xmlns:a14="http://schemas.microsoft.com/office/drawing/2010/main">
        <mc:Choice Requires="a14">
          <p:sp>
            <p:nvSpPr>
              <p:cNvPr id="3" name="Text Placeholder 2"/>
              <p:cNvSpPr>
                <a:spLocks noGrp="1"/>
              </p:cNvSpPr>
              <p:nvPr>
                <p:ph idx="1"/>
              </p:nvPr>
            </p:nvSpPr>
            <p:spPr>
              <a:xfrm>
                <a:off x="457200" y="5334000"/>
                <a:ext cx="7924800" cy="1219200"/>
              </a:xfrm>
            </p:spPr>
            <p:txBody>
              <a:bodyPr/>
              <a:lstStyle/>
              <a:p>
                <a:pPr marL="0" indent="0">
                  <a:buNone/>
                </a:pPr>
                <a:r>
                  <a:rPr lang="en-US" sz="1400" dirty="0" smtClean="0"/>
                  <a:t>Indifference curves are labeled </a:t>
                </a:r>
                <a:r>
                  <a:rPr lang="en-US" sz="1400" i="1" dirty="0">
                    <a:latin typeface="Cambria Math" panose="02040503050406030204" pitchFamily="18" charset="0"/>
                    <a:ea typeface="Cambria Math" panose="02040503050406030204" pitchFamily="18" charset="0"/>
                  </a:rPr>
                  <a:t>i</a:t>
                </a:r>
                <a:r>
                  <a:rPr lang="en-US" sz="1400" baseline="-25000" dirty="0"/>
                  <a:t>1</a:t>
                </a:r>
                <a:r>
                  <a:rPr lang="en-US" sz="1400" dirty="0"/>
                  <a:t>, </a:t>
                </a:r>
                <a:r>
                  <a:rPr lang="en-US" sz="1400" i="1" dirty="0" smtClean="0">
                    <a:latin typeface="Cambria Math" panose="02040503050406030204" pitchFamily="18" charset="0"/>
                    <a:ea typeface="Cambria Math" panose="02040503050406030204" pitchFamily="18" charset="0"/>
                  </a:rPr>
                  <a:t>i</a:t>
                </a:r>
                <a:r>
                  <a:rPr lang="en-US" sz="1400" baseline="-25000" dirty="0" smtClean="0"/>
                  <a:t>2</a:t>
                </a:r>
                <a:r>
                  <a:rPr lang="en-US" sz="1400" dirty="0" smtClean="0"/>
                  <a:t>, </a:t>
                </a:r>
                <a:r>
                  <a:rPr lang="en-US" sz="1400" dirty="0"/>
                  <a:t>and </a:t>
                </a:r>
                <a:r>
                  <a:rPr lang="en-US" sz="1400" i="1" dirty="0" smtClean="0">
                    <a:latin typeface="Cambria Math" panose="02040503050406030204" pitchFamily="18" charset="0"/>
                    <a:ea typeface="Cambria Math" panose="02040503050406030204" pitchFamily="18" charset="0"/>
                  </a:rPr>
                  <a:t>i</a:t>
                </a:r>
                <a:r>
                  <a:rPr lang="en-US" sz="1400" baseline="-25000" dirty="0" smtClean="0"/>
                  <a:t>3</a:t>
                </a:r>
                <a:r>
                  <a:rPr lang="en-US" sz="1400" dirty="0" smtClean="0"/>
                  <a:t>; </a:t>
                </a:r>
                <a:r>
                  <a:rPr lang="en-US" sz="1400" dirty="0"/>
                  <a:t>budget constraints are shown by the three diagonal lines from </a:t>
                </a:r>
                <a:r>
                  <a:rPr lang="en-US" sz="1400" i="1" dirty="0">
                    <a:latin typeface="Cambria Math" panose="02040503050406030204" pitchFamily="18" charset="0"/>
                    <a:ea typeface="Cambria Math" panose="02040503050406030204" pitchFamily="18" charset="0"/>
                  </a:rPr>
                  <a:t>I</a:t>
                </a:r>
                <a:r>
                  <a:rPr lang="en-US" sz="1400" dirty="0">
                    <a:latin typeface="Cambria Math" panose="02040503050406030204" pitchFamily="18" charset="0"/>
                    <a:ea typeface="Cambria Math" panose="02040503050406030204" pitchFamily="18" charset="0"/>
                  </a:rPr>
                  <a:t>/</a:t>
                </a:r>
                <a:r>
                  <a:rPr lang="en-US" sz="1400" i="1" dirty="0">
                    <a:latin typeface="Cambria Math" panose="02040503050406030204" pitchFamily="18" charset="0"/>
                    <a:ea typeface="Cambria Math" panose="02040503050406030204" pitchFamily="18" charset="0"/>
                  </a:rPr>
                  <a:t>P</a:t>
                </a:r>
                <a:r>
                  <a:rPr lang="en-US" sz="1400" i="1" baseline="-25000" dirty="0">
                    <a:latin typeface="Cambria Math" panose="02040503050406030204" pitchFamily="18" charset="0"/>
                    <a:ea typeface="Cambria Math" panose="02040503050406030204" pitchFamily="18" charset="0"/>
                  </a:rPr>
                  <a:t>Y</a:t>
                </a:r>
                <a:r>
                  <a:rPr lang="en-US" sz="1400" dirty="0"/>
                  <a:t> to </a:t>
                </a:r>
                <a14:m>
                  <m:oMath xmlns:m="http://schemas.openxmlformats.org/officeDocument/2006/math">
                    <m:sSubSup>
                      <m:sSubSupPr>
                        <m:ctrlPr>
                          <a:rPr lang="en-US" sz="1400" i="1" dirty="0">
                            <a:latin typeface="Cambria Math" panose="02040503050406030204" pitchFamily="18" charset="0"/>
                          </a:rPr>
                        </m:ctrlPr>
                      </m:sSubSupPr>
                      <m:e>
                        <m:r>
                          <a:rPr lang="en-US" sz="1400" i="1" dirty="0">
                            <a:latin typeface="Cambria Math" panose="02040503050406030204" pitchFamily="18" charset="0"/>
                          </a:rPr>
                          <m:t>𝐼</m:t>
                        </m:r>
                        <m:r>
                          <a:rPr lang="en-US" sz="1400" i="1" dirty="0">
                            <a:latin typeface="Cambria Math" panose="02040503050406030204" pitchFamily="18" charset="0"/>
                          </a:rPr>
                          <m:t>/</m:t>
                        </m:r>
                        <m:r>
                          <a:rPr lang="en-US" sz="1400" i="1" dirty="0">
                            <a:latin typeface="Cambria Math" panose="02040503050406030204" pitchFamily="18" charset="0"/>
                          </a:rPr>
                          <m:t>𝑃</m:t>
                        </m:r>
                      </m:e>
                      <m:sub>
                        <m:r>
                          <a:rPr lang="en-US" sz="1400" i="1" dirty="0">
                            <a:latin typeface="Cambria Math" panose="02040503050406030204" pitchFamily="18" charset="0"/>
                          </a:rPr>
                          <m:t>𝑋</m:t>
                        </m:r>
                      </m:sub>
                      <m:sup>
                        <m:r>
                          <a:rPr lang="en-US" sz="1400" i="1" dirty="0">
                            <a:latin typeface="Cambria Math" panose="02040503050406030204" pitchFamily="18" charset="0"/>
                          </a:rPr>
                          <m:t>1</m:t>
                        </m:r>
                      </m:sup>
                    </m:sSubSup>
                  </m:oMath>
                </a14:m>
                <a:r>
                  <a:rPr lang="en-US" sz="1400" dirty="0"/>
                  <a:t>, </a:t>
                </a:r>
                <a14:m>
                  <m:oMath xmlns:m="http://schemas.openxmlformats.org/officeDocument/2006/math">
                    <m:sSubSup>
                      <m:sSubSupPr>
                        <m:ctrlPr>
                          <a:rPr lang="en-US" sz="1400" i="1" dirty="0">
                            <a:latin typeface="Cambria Math" panose="02040503050406030204" pitchFamily="18" charset="0"/>
                          </a:rPr>
                        </m:ctrlPr>
                      </m:sSubSupPr>
                      <m:e>
                        <m:r>
                          <a:rPr lang="en-US" sz="1400" i="1" dirty="0">
                            <a:latin typeface="Cambria Math" panose="02040503050406030204" pitchFamily="18" charset="0"/>
                          </a:rPr>
                          <m:t>𝐼</m:t>
                        </m:r>
                        <m:r>
                          <a:rPr lang="en-US" sz="1400" i="1" dirty="0">
                            <a:latin typeface="Cambria Math" panose="02040503050406030204" pitchFamily="18" charset="0"/>
                          </a:rPr>
                          <m:t>/</m:t>
                        </m:r>
                        <m:r>
                          <a:rPr lang="en-US" sz="1400" i="1" dirty="0">
                            <a:latin typeface="Cambria Math" panose="02040503050406030204" pitchFamily="18" charset="0"/>
                          </a:rPr>
                          <m:t>𝑃</m:t>
                        </m:r>
                      </m:e>
                      <m:sub>
                        <m:r>
                          <a:rPr lang="en-US" sz="1400" i="1" dirty="0">
                            <a:latin typeface="Cambria Math" panose="02040503050406030204" pitchFamily="18" charset="0"/>
                          </a:rPr>
                          <m:t>𝑋</m:t>
                        </m:r>
                      </m:sub>
                      <m:sup>
                        <m:r>
                          <a:rPr lang="en-US" sz="1400" i="1" dirty="0">
                            <a:latin typeface="Cambria Math" panose="02040503050406030204" pitchFamily="18" charset="0"/>
                          </a:rPr>
                          <m:t>2</m:t>
                        </m:r>
                      </m:sup>
                    </m:sSubSup>
                  </m:oMath>
                </a14:m>
                <a:r>
                  <a:rPr lang="en-US" sz="1400" dirty="0"/>
                  <a:t>, and </a:t>
                </a:r>
                <a14:m>
                  <m:oMath xmlns:m="http://schemas.openxmlformats.org/officeDocument/2006/math">
                    <m:sSubSup>
                      <m:sSubSupPr>
                        <m:ctrlPr>
                          <a:rPr lang="en-US" sz="1400" i="1" dirty="0">
                            <a:latin typeface="Cambria Math" panose="02040503050406030204" pitchFamily="18" charset="0"/>
                          </a:rPr>
                        </m:ctrlPr>
                      </m:sSubSupPr>
                      <m:e>
                        <m:r>
                          <a:rPr lang="en-US" sz="1400" i="1" dirty="0">
                            <a:latin typeface="Cambria Math" panose="02040503050406030204" pitchFamily="18" charset="0"/>
                          </a:rPr>
                          <m:t>𝐼</m:t>
                        </m:r>
                        <m:r>
                          <a:rPr lang="en-US" sz="1400" i="1" dirty="0">
                            <a:latin typeface="Cambria Math" panose="02040503050406030204" pitchFamily="18" charset="0"/>
                          </a:rPr>
                          <m:t>/</m:t>
                        </m:r>
                        <m:r>
                          <a:rPr lang="en-US" sz="1400" i="1" dirty="0">
                            <a:latin typeface="Cambria Math" panose="02040503050406030204" pitchFamily="18" charset="0"/>
                          </a:rPr>
                          <m:t>𝑃</m:t>
                        </m:r>
                      </m:e>
                      <m:sub>
                        <m:r>
                          <a:rPr lang="en-US" sz="1400" i="1" dirty="0">
                            <a:latin typeface="Cambria Math" panose="02040503050406030204" pitchFamily="18" charset="0"/>
                          </a:rPr>
                          <m:t>𝑋</m:t>
                        </m:r>
                      </m:sub>
                      <m:sup>
                        <m:r>
                          <a:rPr lang="en-US" sz="1400" i="1" dirty="0">
                            <a:latin typeface="Cambria Math" panose="02040503050406030204" pitchFamily="18" charset="0"/>
                          </a:rPr>
                          <m:t>3</m:t>
                        </m:r>
                      </m:sup>
                    </m:sSubSup>
                  </m:oMath>
                </a14:m>
                <a:r>
                  <a:rPr lang="en-US" sz="1400" dirty="0"/>
                  <a:t>. </a:t>
                </a:r>
                <a:r>
                  <a:rPr lang="en-US" sz="1400" dirty="0" smtClean="0"/>
                  <a:t>Lowering the </a:t>
                </a:r>
                <a:r>
                  <a:rPr lang="en-US" sz="1400" dirty="0"/>
                  <a:t>price of </a:t>
                </a:r>
                <a:r>
                  <a:rPr lang="en-US" sz="1400" i="1" dirty="0"/>
                  <a:t>X</a:t>
                </a:r>
                <a:r>
                  <a:rPr lang="en-US" sz="1400" dirty="0"/>
                  <a:t> from </a:t>
                </a:r>
                <a14:m>
                  <m:oMath xmlns:m="http://schemas.openxmlformats.org/officeDocument/2006/math">
                    <m:sSubSup>
                      <m:sSubSupPr>
                        <m:ctrlPr>
                          <a:rPr lang="en-US" sz="1400" i="1" dirty="0">
                            <a:latin typeface="Cambria Math" panose="02040503050406030204" pitchFamily="18" charset="0"/>
                          </a:rPr>
                        </m:ctrlPr>
                      </m:sSubSupPr>
                      <m:e>
                        <m:r>
                          <a:rPr lang="en-US" sz="1400" i="1" dirty="0">
                            <a:latin typeface="Cambria Math" panose="02040503050406030204" pitchFamily="18" charset="0"/>
                          </a:rPr>
                          <m:t>𝑃</m:t>
                        </m:r>
                      </m:e>
                      <m:sub>
                        <m:r>
                          <a:rPr lang="en-US" sz="1400" i="1" dirty="0">
                            <a:latin typeface="Cambria Math" panose="02040503050406030204" pitchFamily="18" charset="0"/>
                          </a:rPr>
                          <m:t>𝑋</m:t>
                        </m:r>
                      </m:sub>
                      <m:sup>
                        <m:r>
                          <a:rPr lang="en-US" sz="1400" i="1" dirty="0">
                            <a:latin typeface="Cambria Math" panose="02040503050406030204" pitchFamily="18" charset="0"/>
                          </a:rPr>
                          <m:t>1</m:t>
                        </m:r>
                      </m:sup>
                    </m:sSubSup>
                  </m:oMath>
                </a14:m>
                <a:r>
                  <a:rPr lang="en-US" sz="1400" dirty="0"/>
                  <a:t> to</a:t>
                </a:r>
                <a14:m>
                  <m:oMath xmlns:m="http://schemas.openxmlformats.org/officeDocument/2006/math">
                    <m:sSubSup>
                      <m:sSubSupPr>
                        <m:ctrlPr>
                          <a:rPr lang="en-US" sz="1400" i="1" dirty="0">
                            <a:latin typeface="Cambria Math" panose="02040503050406030204" pitchFamily="18" charset="0"/>
                          </a:rPr>
                        </m:ctrlPr>
                      </m:sSubSupPr>
                      <m:e>
                        <m:r>
                          <a:rPr lang="en-US" sz="1400" i="1" dirty="0">
                            <a:latin typeface="Cambria Math" panose="02040503050406030204" pitchFamily="18" charset="0"/>
                          </a:rPr>
                          <m:t> </m:t>
                        </m:r>
                        <m:r>
                          <a:rPr lang="en-US" sz="1400" i="1" dirty="0">
                            <a:latin typeface="Cambria Math" panose="02040503050406030204" pitchFamily="18" charset="0"/>
                          </a:rPr>
                          <m:t>𝑃</m:t>
                        </m:r>
                      </m:e>
                      <m:sub>
                        <m:r>
                          <a:rPr lang="en-US" sz="1400" i="1" dirty="0">
                            <a:latin typeface="Cambria Math" panose="02040503050406030204" pitchFamily="18" charset="0"/>
                          </a:rPr>
                          <m:t>𝑋</m:t>
                        </m:r>
                      </m:sub>
                      <m:sup>
                        <m:r>
                          <a:rPr lang="en-US" sz="1400" i="1" dirty="0">
                            <a:latin typeface="Cambria Math" panose="02040503050406030204" pitchFamily="18" charset="0"/>
                          </a:rPr>
                          <m:t>2</m:t>
                        </m:r>
                      </m:sup>
                    </m:sSubSup>
                  </m:oMath>
                </a14:m>
                <a:r>
                  <a:rPr lang="en-US" sz="1400" dirty="0" smtClean="0"/>
                  <a:t> and </a:t>
                </a:r>
                <a:r>
                  <a:rPr lang="en-US" sz="1400" dirty="0"/>
                  <a:t>then to</a:t>
                </a:r>
                <a14:m>
                  <m:oMath xmlns:m="http://schemas.openxmlformats.org/officeDocument/2006/math">
                    <m:sSubSup>
                      <m:sSubSupPr>
                        <m:ctrlPr>
                          <a:rPr lang="en-US" sz="1400" i="1" dirty="0">
                            <a:latin typeface="Cambria Math" panose="02040503050406030204" pitchFamily="18" charset="0"/>
                          </a:rPr>
                        </m:ctrlPr>
                      </m:sSubSupPr>
                      <m:e>
                        <m:r>
                          <a:rPr lang="en-US" sz="1400" i="1" dirty="0">
                            <a:latin typeface="Cambria Math" panose="02040503050406030204" pitchFamily="18" charset="0"/>
                          </a:rPr>
                          <m:t> </m:t>
                        </m:r>
                        <m:r>
                          <a:rPr lang="en-US" sz="1400" i="1" dirty="0">
                            <a:latin typeface="Cambria Math" panose="02040503050406030204" pitchFamily="18" charset="0"/>
                          </a:rPr>
                          <m:t>𝑃</m:t>
                        </m:r>
                      </m:e>
                      <m:sub>
                        <m:r>
                          <a:rPr lang="en-US" sz="1400" i="1" dirty="0">
                            <a:latin typeface="Cambria Math" panose="02040503050406030204" pitchFamily="18" charset="0"/>
                          </a:rPr>
                          <m:t>𝑋</m:t>
                        </m:r>
                      </m:sub>
                      <m:sup>
                        <m:r>
                          <a:rPr lang="en-US" sz="1400" i="1" dirty="0">
                            <a:latin typeface="Cambria Math" panose="02040503050406030204" pitchFamily="18" charset="0"/>
                          </a:rPr>
                          <m:t>3</m:t>
                        </m:r>
                      </m:sup>
                    </m:sSubSup>
                    <m:r>
                      <a:rPr lang="en-US" sz="1400" i="1" dirty="0">
                        <a:latin typeface="Cambria Math" panose="02040503050406030204" pitchFamily="18" charset="0"/>
                      </a:rPr>
                      <m:t> </m:t>
                    </m:r>
                  </m:oMath>
                </a14:m>
                <a:r>
                  <a:rPr lang="en-US" sz="1400" dirty="0"/>
                  <a:t>swivels the budget constraint to the </a:t>
                </a:r>
                <a:r>
                  <a:rPr lang="en-US" sz="1400" dirty="0" smtClean="0"/>
                  <a:t>right. At each price, there is a different utility-maximizing combination of </a:t>
                </a:r>
                <a:r>
                  <a:rPr lang="en-US" sz="1400" i="1" dirty="0" smtClean="0"/>
                  <a:t>X</a:t>
                </a:r>
                <a:r>
                  <a:rPr lang="en-US" sz="1400" dirty="0" smtClean="0"/>
                  <a:t> and </a:t>
                </a:r>
                <a:r>
                  <a:rPr lang="en-US" sz="1400" i="1" dirty="0" smtClean="0"/>
                  <a:t>Y</a:t>
                </a:r>
                <a:r>
                  <a:rPr lang="en-US" sz="1400" dirty="0" smtClean="0"/>
                  <a:t>. Utility is maximized </a:t>
                </a:r>
                <a:r>
                  <a:rPr lang="en-US" sz="1400" dirty="0"/>
                  <a:t>at point </a:t>
                </a:r>
                <a:r>
                  <a:rPr lang="en-US" sz="1400" i="1" dirty="0"/>
                  <a:t>A</a:t>
                </a:r>
                <a:r>
                  <a:rPr lang="en-US" sz="1400" dirty="0"/>
                  <a:t> on </a:t>
                </a:r>
                <a:r>
                  <a:rPr lang="en-US" sz="1400" i="1" dirty="0">
                    <a:latin typeface="Cambria Math" panose="02040503050406030204" pitchFamily="18" charset="0"/>
                    <a:ea typeface="Cambria Math" panose="02040503050406030204" pitchFamily="18" charset="0"/>
                  </a:rPr>
                  <a:t>i</a:t>
                </a:r>
                <a:r>
                  <a:rPr lang="en-US" sz="1400" baseline="-25000" dirty="0"/>
                  <a:t>1</a:t>
                </a:r>
                <a:r>
                  <a:rPr lang="en-US" sz="1400" dirty="0" smtClean="0"/>
                  <a:t>, </a:t>
                </a:r>
                <a:r>
                  <a:rPr lang="en-US" sz="1400" dirty="0"/>
                  <a:t>point </a:t>
                </a:r>
                <a:r>
                  <a:rPr lang="en-US" sz="1400" i="1" dirty="0"/>
                  <a:t>B</a:t>
                </a:r>
                <a:r>
                  <a:rPr lang="en-US" sz="1400" dirty="0"/>
                  <a:t> on </a:t>
                </a:r>
                <a:r>
                  <a:rPr lang="en-US" sz="1400" i="1" dirty="0" smtClean="0">
                    <a:latin typeface="Cambria Math" panose="02040503050406030204" pitchFamily="18" charset="0"/>
                    <a:ea typeface="Cambria Math" panose="02040503050406030204" pitchFamily="18" charset="0"/>
                  </a:rPr>
                  <a:t>i</a:t>
                </a:r>
                <a:r>
                  <a:rPr lang="en-US" sz="1400" baseline="-25000" dirty="0" smtClean="0"/>
                  <a:t>2</a:t>
                </a:r>
                <a:r>
                  <a:rPr lang="en-US" sz="1400" dirty="0" smtClean="0"/>
                  <a:t>, </a:t>
                </a:r>
                <a:r>
                  <a:rPr lang="en-US" sz="1400" dirty="0"/>
                  <a:t>and point </a:t>
                </a:r>
                <a:r>
                  <a:rPr lang="en-US" sz="1400" i="1" dirty="0"/>
                  <a:t>C</a:t>
                </a:r>
                <a:r>
                  <a:rPr lang="en-US" sz="1400" dirty="0"/>
                  <a:t> on </a:t>
                </a:r>
                <a:r>
                  <a:rPr lang="en-US" sz="1400" i="1" dirty="0" smtClean="0">
                    <a:latin typeface="Cambria Math" panose="02040503050406030204" pitchFamily="18" charset="0"/>
                    <a:ea typeface="Cambria Math" panose="02040503050406030204" pitchFamily="18" charset="0"/>
                  </a:rPr>
                  <a:t>i</a:t>
                </a:r>
                <a:r>
                  <a:rPr lang="en-US" sz="1400" baseline="-25000" dirty="0" smtClean="0"/>
                  <a:t>3</a:t>
                </a:r>
                <a:r>
                  <a:rPr lang="en-US" sz="1400" dirty="0" smtClean="0"/>
                  <a:t>. </a:t>
                </a:r>
                <a:r>
                  <a:rPr lang="en-US" sz="1400" dirty="0"/>
                  <a:t>Plotting the three prices against the quantities of </a:t>
                </a:r>
                <a:r>
                  <a:rPr lang="en-US" sz="1400" i="1" dirty="0"/>
                  <a:t>X</a:t>
                </a:r>
                <a:r>
                  <a:rPr lang="en-US" sz="1400" dirty="0"/>
                  <a:t> chosen </a:t>
                </a:r>
                <a:r>
                  <a:rPr lang="en-US" sz="1400" dirty="0" smtClean="0"/>
                  <a:t>results in </a:t>
                </a:r>
                <a:r>
                  <a:rPr lang="en-US" sz="1400" dirty="0"/>
                  <a:t>a standard downward-sloping demand curve</a:t>
                </a:r>
                <a:r>
                  <a:rPr lang="en-US" sz="1400" dirty="0" smtClean="0"/>
                  <a:t>.</a:t>
                </a:r>
                <a:endParaRPr lang="en-US" sz="1400" dirty="0"/>
              </a:p>
            </p:txBody>
          </p:sp>
        </mc:Choice>
        <mc:Fallback xmlns="">
          <p:sp>
            <p:nvSpPr>
              <p:cNvPr id="3" name="Text Placeholder 2"/>
              <p:cNvSpPr>
                <a:spLocks noGrp="1" noRot="1" noChangeAspect="1" noMove="1" noResize="1" noEditPoints="1" noAdjustHandles="1" noChangeArrowheads="1" noChangeShapeType="1" noTextEdit="1"/>
              </p:cNvSpPr>
              <p:nvPr>
                <p:ph idx="1"/>
              </p:nvPr>
            </p:nvSpPr>
            <p:spPr>
              <a:xfrm>
                <a:off x="457200" y="5334000"/>
                <a:ext cx="7924800" cy="1219200"/>
              </a:xfrm>
              <a:blipFill rotWithShape="0">
                <a:blip r:embed="rId3" cstate="print"/>
                <a:stretch>
                  <a:fillRect l="-1385" t="-5000" r="-1538"/>
                </a:stretch>
              </a:blipFill>
            </p:spPr>
            <p:txBody>
              <a:bodyPr/>
              <a:lstStyle/>
              <a:p>
                <a:r>
                  <a:rPr lang="en-US">
                    <a:noFill/>
                  </a:rPr>
                  <a:t> </a:t>
                </a:r>
              </a:p>
            </p:txBody>
          </p:sp>
        </mc:Fallback>
      </mc:AlternateContent>
    </p:spTree>
    <p:extLst>
      <p:ext uri="{BB962C8B-B14F-4D97-AF65-F5344CB8AC3E}">
        <p14:creationId xmlns:p14="http://schemas.microsoft.com/office/powerpoint/2010/main" val="2531520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7703" y="228600"/>
            <a:ext cx="8229600" cy="1084052"/>
          </a:xfrm>
        </p:spPr>
        <p:txBody>
          <a:bodyPr/>
          <a:lstStyle/>
          <a:p>
            <a:r>
              <a:rPr lang="en-US" kern="0" dirty="0" smtClean="0"/>
              <a:t>APPENDIX REVIEW TERMS AND CONCEPTS</a:t>
            </a:r>
            <a:endParaRPr lang="en-US" dirty="0"/>
          </a:p>
        </p:txBody>
      </p:sp>
      <p:sp>
        <p:nvSpPr>
          <p:cNvPr id="3" name="Content Placeholder 2"/>
          <p:cNvSpPr>
            <a:spLocks noGrp="1"/>
          </p:cNvSpPr>
          <p:nvPr>
            <p:ph idx="1"/>
          </p:nvPr>
        </p:nvSpPr>
        <p:spPr/>
        <p:txBody>
          <a:bodyPr/>
          <a:lstStyle/>
          <a:p>
            <a:r>
              <a:rPr lang="en-US" sz="1800" dirty="0" smtClean="0"/>
              <a:t>indifference curve</a:t>
            </a:r>
          </a:p>
          <a:p>
            <a:r>
              <a:rPr lang="en-US" sz="1800" dirty="0" smtClean="0"/>
              <a:t>marginal rate of substitution</a:t>
            </a:r>
          </a:p>
          <a:p>
            <a:r>
              <a:rPr lang="en-US" sz="1800" dirty="0" smtClean="0"/>
              <a:t>preference map</a:t>
            </a:r>
            <a:endParaRPr lang="en-US" sz="1800" dirty="0"/>
          </a:p>
        </p:txBody>
      </p:sp>
    </p:spTree>
    <p:extLst>
      <p:ext uri="{BB962C8B-B14F-4D97-AF65-F5344CB8AC3E}">
        <p14:creationId xmlns:p14="http://schemas.microsoft.com/office/powerpoint/2010/main" val="3699206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508 Lecture">
  <a:themeElements>
    <a:clrScheme name="Office">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9F69E532F7700489650E8884352744B" ma:contentTypeVersion="2" ma:contentTypeDescription="Create a new document." ma:contentTypeScope="" ma:versionID="21162a73ebbf51e266aa4ff675492cb4">
  <xsd:schema xmlns:xsd="http://www.w3.org/2001/XMLSchema" xmlns:xs="http://www.w3.org/2001/XMLSchema" xmlns:p="http://schemas.microsoft.com/office/2006/metadata/properties" xmlns:ns2="63c88581-66d3-4c4b-b17e-ac5147f914c3" targetNamespace="http://schemas.microsoft.com/office/2006/metadata/properties" ma:root="true" ma:fieldsID="669e074ff02c088f785d451df36e0a5a" ns2:_="">
    <xsd:import namespace="63c88581-66d3-4c4b-b17e-ac5147f914c3"/>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c88581-66d3-4c4b-b17e-ac5147f914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2F3A6B0-C68B-4873-907D-77FF2A2E6CC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381DCE1-BC82-4456-8EEC-921A3AC487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c88581-66d3-4c4b-b17e-ac5147f914c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36CA1B4-7208-4992-8D29-CE1B20E5FD0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3086</TotalTime>
  <Words>2882</Words>
  <Application>Microsoft Office PowerPoint</Application>
  <PresentationFormat>On-screen Show (4:3)</PresentationFormat>
  <Paragraphs>360</Paragraphs>
  <Slides>49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Cambria Math</vt:lpstr>
      <vt:lpstr>Verdana</vt:lpstr>
      <vt:lpstr>Wingdings</vt:lpstr>
      <vt:lpstr>Wingdings 3</vt:lpstr>
      <vt:lpstr>508 Lecture</vt:lpstr>
      <vt:lpstr>Principles of Microeconomics</vt:lpstr>
      <vt:lpstr>PART II  THE MARKET SYSTEM (1 of 2)</vt:lpstr>
      <vt:lpstr>PART II  THE MARKET SYSTEM (2 of 2)</vt:lpstr>
      <vt:lpstr>PowerPoint Presentation</vt:lpstr>
      <vt:lpstr>PowerPoint Presentation</vt:lpstr>
      <vt:lpstr>FIGURE II.1  Firm and Household Decisions</vt:lpstr>
      <vt:lpstr>PowerPoint Presentation</vt:lpstr>
      <vt:lpstr>Principles of Microeconomics</vt:lpstr>
      <vt:lpstr>Chapter 6 Household Behavior and Consumer Choice</vt:lpstr>
      <vt:lpstr>Household Choice in Output Markets</vt:lpstr>
      <vt:lpstr>The Determinants of Household Demand</vt:lpstr>
      <vt:lpstr>The Budget Constraint (1 of 3)</vt:lpstr>
      <vt:lpstr>TABLE 6.1   Possible Budget Choices of a Person Earning $1,000 per Month after Taxes</vt:lpstr>
      <vt:lpstr>The Budget Constraint (2 of 3)</vt:lpstr>
      <vt:lpstr>PowerPoint Presentation</vt:lpstr>
      <vt:lpstr>FIGURE 6.1  Budget Constraint and Opportunity Set for  Ann and Tom</vt:lpstr>
      <vt:lpstr>The Budget Constraint (3 of 3)</vt:lpstr>
      <vt:lpstr>The Equation of the Budget Constraint</vt:lpstr>
      <vt:lpstr>FIGURE 6.2  The Effect of a Decrease in Price on Ann and Tom’s Budget Constraint</vt:lpstr>
      <vt:lpstr>The Basis of Choice: Utility (1 of 2)</vt:lpstr>
      <vt:lpstr>The Basis of Choice: Utility (2 of 2)</vt:lpstr>
      <vt:lpstr>TABLE 6.2  Total Utility and Marginal Utility of Trips to the Club per Week</vt:lpstr>
      <vt:lpstr>Allocating Income to Maximize Utility</vt:lpstr>
      <vt:lpstr>The Utility-Maximizing Rule (1 of 2)</vt:lpstr>
      <vt:lpstr>The Utility-Maximizing Rule (2 of 2)</vt:lpstr>
      <vt:lpstr>Diminishing Marginal Utility and Downward-Sloping Demand</vt:lpstr>
      <vt:lpstr>Income and Substitution Effects</vt:lpstr>
      <vt:lpstr>The Substitution Effect</vt:lpstr>
      <vt:lpstr>FIGURE 6.5  Income and Substitution Effects of a Price Change</vt:lpstr>
      <vt:lpstr>ECONOMICS IN PRACTICE    Substitution and Market Baskets</vt:lpstr>
      <vt:lpstr>Household Choice in Input Markets</vt:lpstr>
      <vt:lpstr>The Labor Supply Decision</vt:lpstr>
      <vt:lpstr>FIGURE 6.6  The Trade-off Facing Households</vt:lpstr>
      <vt:lpstr>The Price of Leisure</vt:lpstr>
      <vt:lpstr>Income and Substitution Effects of a Wage Change</vt:lpstr>
      <vt:lpstr>ECONOMICS IN PRACTICE Uber Drivers</vt:lpstr>
      <vt:lpstr>FIGURE 6.7  Two Labor Supply Curves</vt:lpstr>
      <vt:lpstr>Saving and Borrowing: Present versus Future Consumption</vt:lpstr>
      <vt:lpstr>A Review: Households in Output and Input Markets</vt:lpstr>
      <vt:lpstr>  REVIEW TERMS AND CONCEPTS</vt:lpstr>
      <vt:lpstr>CHAPTER 6 APPENDIX: Indifference Curves (1 of 2)</vt:lpstr>
      <vt:lpstr>CHAPTER 6 APPENDIX: Indifference Curves (2 of 2)</vt:lpstr>
      <vt:lpstr>Deriving Indifference Curves</vt:lpstr>
      <vt:lpstr>FIGURE 6A.2  A Preference Map: A Family of Indifference Curves</vt:lpstr>
      <vt:lpstr>Properties of Indifference Curves</vt:lpstr>
      <vt:lpstr>FIGURE 6A.3  Consumer Utility-Maximizing Equilibrium</vt:lpstr>
      <vt:lpstr>Consumer Choice</vt:lpstr>
      <vt:lpstr>Deriving a Demand Curve from Indifference Curves and Budget Constraints</vt:lpstr>
      <vt:lpstr>APPENDIX REVIEW TERMS AND CONCEPTS</vt:lpstr>
    </vt:vector>
  </TitlesOfParts>
  <Company>Pearson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Economics, Case/Fair/Oster, Eleventh Edition</dc:title>
  <dc:subject>Chapter 2  The Scope and Method of Economics</dc:subject>
  <dc:creator>Fernando Quijano &amp; Shelly Tefft</dc:creator>
  <cp:keywords>Economics</cp:keywords>
  <cp:lastModifiedBy>dfrgdtrgr@outlook.com</cp:lastModifiedBy>
  <cp:revision>515</cp:revision>
  <dcterms:created xsi:type="dcterms:W3CDTF">2014-10-10T17:07:42Z</dcterms:created>
  <dcterms:modified xsi:type="dcterms:W3CDTF">2026-02-11T12:52:03Z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0x01010099F69E532F7700489650E8884352744B</vt:lpwstr>
  </property>
</Properties>
</file>